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52" autoAdjust="0"/>
  </p:normalViewPr>
  <p:slideViewPr>
    <p:cSldViewPr snapToGrid="0">
      <p:cViewPr varScale="1">
        <p:scale>
          <a:sx n="77" d="100"/>
          <a:sy n="77" d="100"/>
        </p:scale>
        <p:origin x="120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2b12e514b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2b12e514b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a:t>New products after reclassification, such as “ credit card or prepaid cards”, “ checking or saving accounts”, “vehicle loan or lease”, has an 100% N/A records of consumers disputed, which indicates bcfp didn’t do a good job in following the process of new products. The reason could be the regulatory process or system that hasn’t been updated in time. The emerging service like virtual currency also has a high portion (50%) of disputed rate compared to the traditional financial services.  BCFP needs to keep an eye on the trends in the market and take some efforts to improve the industry service level for the new products.</a:t>
            </a:r>
            <a:endParaRPr sz="1200"/>
          </a:p>
          <a:p>
            <a:pPr marL="0" lvl="0" indent="0" algn="l" rtl="0">
              <a:spcBef>
                <a:spcPts val="16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2b12e514b_2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2b12e514b_2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2b12e514b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2b12e514b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customer’s satisfaction about the responses varies as the different solutions of complaints are provided. The “closed” and “closed without relief” are the two reponse with the highest disputed rate, both above 20. Companies are closing complaints without giving any explanation or compensation. No wonder some consumers would dispute the issues and seek for better solutions. It is recommended that bcfp should set some standards for solutions of different types of issues to provide guides for the financial institutes. And required conditions should be met before companies close the complaint status.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2b12e514b_2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2b12e514b_2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2b12e514b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2b12e514b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zh-CN" sz="1400">
                <a:solidFill>
                  <a:schemeClr val="dk1"/>
                </a:solidFill>
              </a:rPr>
              <a:t>Disputed Rate by different size of company( if big companies are doing better than smaller companies)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2b12e514b_2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2b12e514b_2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2b12e514b_2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2b12e514b_2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2b12e514b_2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2b12e514b_2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2b12e514b_15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2b12e514b_15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2b12e514b_15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2b12e514b_15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2b12e514b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2b12e514b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altLang="zh-CN"/>
              <a:t>Complaints act as feedback from end points in the marketplace and play an integral role</a:t>
            </a:r>
            <a:r>
              <a:rPr lang="en-US" altLang="zh-CN">
                <a:solidFill>
                  <a:schemeClr val="dk1"/>
                </a:solidFill>
              </a:rPr>
              <a:t>				</a:t>
            </a:r>
            <a:endParaRPr lang="en-US">
              <a:solidFill>
                <a:schemeClr val="dk1"/>
              </a:solidFill>
            </a:endParaRPr>
          </a:p>
          <a:p>
            <a:pPr marL="457200" lvl="0" indent="-298450" algn="l" rtl="0">
              <a:lnSpc>
                <a:spcPct val="115000"/>
              </a:lnSpc>
              <a:spcBef>
                <a:spcPts val="0"/>
              </a:spcBef>
              <a:spcAft>
                <a:spcPts val="0"/>
              </a:spcAft>
              <a:buSzPts val="1100"/>
              <a:buChar char="●"/>
            </a:pPr>
            <a:r>
              <a:rPr lang="en-US" altLang="zh-CN">
                <a:solidFill>
                  <a:schemeClr val="dk1"/>
                </a:solidFill>
                <a:latin typeface="Georgia"/>
                <a:ea typeface="Georgia"/>
                <a:cs typeface="Georgia"/>
                <a:sym typeface="Georgia"/>
              </a:rPr>
              <a:t>Our data comes from CFPB database. We have more than 1.5 million records in our dataset and we are doing analysis from above dimensions, such as </a:t>
            </a:r>
            <a:endParaRPr lang="en-US">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endParaRPr lang="en-US"/>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2b12e514b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2b12e514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By conducting the analysis, we are going to provide proposals to solve two problems</a:t>
            </a: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first, how to improve</a:t>
            </a: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second, how to decrease</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Before any analytics, let us give a context of how the market works.</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There are three key players in the </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zh-CN" sz="1200" dirty="0">
                <a:solidFill>
                  <a:schemeClr val="dk1"/>
                </a:solidFill>
              </a:rPr>
              <a:t>hereby, in  order to improve</a:t>
            </a:r>
            <a:endParaRPr sz="12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2b12e514b_1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2b12e514b_1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2b12e514b_2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2b12e514b_2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2b12e514b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2b12e514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&gt;15 anormality</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2b12e514b_7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2b12e514b_7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2b12e514b_7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2b12e514b_7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2b12e514b_2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2b12e514b_2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w/Bullets">
  <p:cSld name="Content w/Bullets">
    <p:spTree>
      <p:nvGrpSpPr>
        <p:cNvPr id="1" name="Shape 6"/>
        <p:cNvGrpSpPr/>
        <p:nvPr/>
      </p:nvGrpSpPr>
      <p:grpSpPr>
        <a:xfrm>
          <a:off x="0" y="0"/>
          <a:ext cx="0" cy="0"/>
          <a:chOff x="0" y="0"/>
          <a:chExt cx="0" cy="0"/>
        </a:xfrm>
      </p:grpSpPr>
      <p:sp>
        <p:nvSpPr>
          <p:cNvPr id="7" name="Google Shape;7;p2"/>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Google Shape;8;p2"/>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9" name="Google Shape;9;p2"/>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0" name="Google Shape;10;p2"/>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sp>
        <p:nvSpPr>
          <p:cNvPr id="11" name="Google Shape;11;p2"/>
          <p:cNvSpPr txBox="1">
            <a:spLocks noGrp="1"/>
          </p:cNvSpPr>
          <p:nvPr>
            <p:ph type="body" idx="1"/>
          </p:nvPr>
        </p:nvSpPr>
        <p:spPr>
          <a:xfrm>
            <a:off x="224416" y="202610"/>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2" name="Google Shape;12;p2"/>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pic>
        <p:nvPicPr>
          <p:cNvPr id="13" name="Google Shape;13;p2"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14" name="Google Shape;14;p2"/>
          <p:cNvSpPr txBox="1">
            <a:spLocks noGrp="1"/>
          </p:cNvSpPr>
          <p:nvPr>
            <p:ph type="body" idx="2"/>
          </p:nvPr>
        </p:nvSpPr>
        <p:spPr>
          <a:xfrm>
            <a:off x="224416" y="788979"/>
            <a:ext cx="6258000" cy="1828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77"/>
        <p:cNvGrpSpPr/>
        <p:nvPr/>
      </p:nvGrpSpPr>
      <p:grpSpPr>
        <a:xfrm>
          <a:off x="0" y="0"/>
          <a:ext cx="0" cy="0"/>
          <a:chOff x="0" y="0"/>
          <a:chExt cx="0" cy="0"/>
        </a:xfrm>
      </p:grpSpPr>
      <p:sp>
        <p:nvSpPr>
          <p:cNvPr id="78" name="Google Shape;78;p11"/>
          <p:cNvSpPr/>
          <p:nvPr/>
        </p:nvSpPr>
        <p:spPr>
          <a:xfrm>
            <a:off x="1" y="0"/>
            <a:ext cx="9144000" cy="5143500"/>
          </a:xfrm>
          <a:prstGeom prst="rect">
            <a:avLst/>
          </a:prstGeom>
          <a:solidFill>
            <a:srgbClr val="54585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9" name="Google Shape;79;p11"/>
          <p:cNvPicPr preferRelativeResize="0"/>
          <p:nvPr/>
        </p:nvPicPr>
        <p:blipFill rotWithShape="1">
          <a:blip r:embed="rId2">
            <a:alphaModFix/>
          </a:blip>
          <a:srcRect l="3331" t="18761" r="3331" b="4881"/>
          <a:stretch/>
        </p:blipFill>
        <p:spPr>
          <a:xfrm>
            <a:off x="-1" y="0"/>
            <a:ext cx="9143998" cy="5143500"/>
          </a:xfrm>
          <a:prstGeom prst="rect">
            <a:avLst/>
          </a:prstGeom>
          <a:noFill/>
          <a:ln>
            <a:noFill/>
          </a:ln>
        </p:spPr>
      </p:pic>
      <p:pic>
        <p:nvPicPr>
          <p:cNvPr id="80" name="Google Shape;80;p11" descr="C:\Users\gardel2\Desktop\Brand Approval Reference\Rensselaer Logo Layered Files\RF0010-01 Rensselaer Large Logo\RGB\PNGs\RF0010-01 Rensselaer Large Logo-with Tagline RGB-White.png"/>
          <p:cNvPicPr preferRelativeResize="0"/>
          <p:nvPr/>
        </p:nvPicPr>
        <p:blipFill rotWithShape="1">
          <a:blip r:embed="rId3">
            <a:alphaModFix/>
          </a:blip>
          <a:srcRect/>
          <a:stretch/>
        </p:blipFill>
        <p:spPr>
          <a:xfrm>
            <a:off x="2012970" y="1950706"/>
            <a:ext cx="5118055" cy="12420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81"/>
        <p:cNvGrpSpPr/>
        <p:nvPr/>
      </p:nvGrpSpPr>
      <p:grpSpPr>
        <a:xfrm>
          <a:off x="0" y="0"/>
          <a:ext cx="0" cy="0"/>
          <a:chOff x="0" y="0"/>
          <a:chExt cx="0" cy="0"/>
        </a:xfrm>
      </p:grpSpPr>
      <p:sp>
        <p:nvSpPr>
          <p:cNvPr id="82" name="Google Shape;82;p12"/>
          <p:cNvSpPr/>
          <p:nvPr/>
        </p:nvSpPr>
        <p:spPr>
          <a:xfrm>
            <a:off x="1" y="0"/>
            <a:ext cx="9144000" cy="5143500"/>
          </a:xfrm>
          <a:prstGeom prst="rect">
            <a:avLst/>
          </a:prstGeom>
          <a:solidFill>
            <a:srgbClr val="D6001C"/>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83" name="Google Shape;83;p12" descr="C:\Users\gardel2\Desktop\Brand Approval Reference\Rensselaer Logo Layered Files\RF0010-01 Rensselaer Large Logo\RGB\PNGs\RF0010-01 Rensselaer Large Logo-with Tagline RGB-White.png"/>
          <p:cNvPicPr preferRelativeResize="0"/>
          <p:nvPr/>
        </p:nvPicPr>
        <p:blipFill rotWithShape="1">
          <a:blip r:embed="rId2">
            <a:alphaModFix/>
          </a:blip>
          <a:srcRect/>
          <a:stretch/>
        </p:blipFill>
        <p:spPr>
          <a:xfrm>
            <a:off x="2012970" y="1950706"/>
            <a:ext cx="5118055" cy="12420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84"/>
        <p:cNvGrpSpPr/>
        <p:nvPr/>
      </p:nvGrpSpPr>
      <p:grpSpPr>
        <a:xfrm>
          <a:off x="0" y="0"/>
          <a:ext cx="0" cy="0"/>
          <a:chOff x="0" y="0"/>
          <a:chExt cx="0" cy="0"/>
        </a:xfrm>
      </p:grpSpPr>
      <p:sp>
        <p:nvSpPr>
          <p:cNvPr id="85" name="Google Shape;85;p13"/>
          <p:cNvSpPr/>
          <p:nvPr/>
        </p:nvSpPr>
        <p:spPr>
          <a:xfrm>
            <a:off x="0" y="2371988"/>
            <a:ext cx="9144000" cy="2771400"/>
          </a:xfrm>
          <a:prstGeom prst="rect">
            <a:avLst/>
          </a:prstGeom>
          <a:solidFill>
            <a:srgbClr val="D600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6" name="Google Shape;86;p13"/>
          <p:cNvCxnSpPr/>
          <p:nvPr/>
        </p:nvCxnSpPr>
        <p:spPr>
          <a:xfrm>
            <a:off x="3175" y="2333419"/>
            <a:ext cx="9144000" cy="0"/>
          </a:xfrm>
          <a:prstGeom prst="straightConnector1">
            <a:avLst/>
          </a:prstGeom>
          <a:noFill/>
          <a:ln w="9525" cap="flat" cmpd="sng">
            <a:solidFill>
              <a:srgbClr val="D6001C"/>
            </a:solidFill>
            <a:prstDash val="solid"/>
            <a:round/>
            <a:headEnd type="none" w="sm" len="sm"/>
            <a:tailEnd type="none" w="sm" len="sm"/>
          </a:ln>
        </p:spPr>
      </p:cxnSp>
      <p:sp>
        <p:nvSpPr>
          <p:cNvPr id="87" name="Google Shape;87;p13"/>
          <p:cNvSpPr txBox="1"/>
          <p:nvPr/>
        </p:nvSpPr>
        <p:spPr>
          <a:xfrm>
            <a:off x="214255" y="562085"/>
            <a:ext cx="8316000" cy="72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85A"/>
              </a:buClr>
              <a:buSzPts val="4000"/>
              <a:buFont typeface="Arial"/>
              <a:buNone/>
            </a:pPr>
            <a:r>
              <a:rPr lang="zh-CN" sz="4000" b="1">
                <a:solidFill>
                  <a:srgbClr val="54585A"/>
                </a:solidFill>
                <a:latin typeface="Arial"/>
                <a:ea typeface="Arial"/>
                <a:cs typeface="Arial"/>
                <a:sym typeface="Arial"/>
              </a:rPr>
              <a:t>Divider Slide 1</a:t>
            </a:r>
            <a:br>
              <a:rPr lang="zh-CN" sz="4000" b="1">
                <a:solidFill>
                  <a:srgbClr val="54585A"/>
                </a:solidFill>
                <a:latin typeface="Arial"/>
                <a:ea typeface="Arial"/>
                <a:cs typeface="Arial"/>
                <a:sym typeface="Arial"/>
              </a:rPr>
            </a:br>
            <a:r>
              <a:rPr lang="zh-CN" sz="4000" b="1">
                <a:solidFill>
                  <a:srgbClr val="54585A"/>
                </a:solidFill>
                <a:latin typeface="Arial"/>
                <a:ea typeface="Arial"/>
                <a:cs typeface="Arial"/>
                <a:sym typeface="Arial"/>
              </a:rPr>
              <a:t>Two Lines Max</a:t>
            </a:r>
            <a:endParaRPr sz="4000" b="1">
              <a:solidFill>
                <a:srgbClr val="54585A"/>
              </a:solidFill>
              <a:latin typeface="Arial"/>
              <a:ea typeface="Arial"/>
              <a:cs typeface="Arial"/>
              <a:sym typeface="Arial"/>
            </a:endParaRPr>
          </a:p>
        </p:txBody>
      </p:sp>
      <p:sp>
        <p:nvSpPr>
          <p:cNvPr id="88" name="Google Shape;88;p13"/>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latin typeface="Arial"/>
                <a:ea typeface="Arial"/>
                <a:cs typeface="Arial"/>
                <a:sym typeface="Arial"/>
              </a:rPr>
              <a:t>11/30/2018</a:t>
            </a:r>
            <a:endParaRPr sz="700">
              <a:solidFill>
                <a:srgbClr val="FFFFFF"/>
              </a:solidFill>
              <a:latin typeface="Arial"/>
              <a:ea typeface="Arial"/>
              <a:cs typeface="Arial"/>
              <a:sym typeface="Arial"/>
            </a:endParaRPr>
          </a:p>
        </p:txBody>
      </p:sp>
      <p:sp>
        <p:nvSpPr>
          <p:cNvPr id="89" name="Google Shape;89;p13"/>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a:solidFill>
                  <a:srgbClr val="FFFFFF"/>
                </a:solidFill>
                <a:latin typeface="Arial"/>
                <a:ea typeface="Arial"/>
                <a:cs typeface="Arial"/>
                <a:sym typeface="Arial"/>
              </a:rPr>
              <a:t>‹#›</a:t>
            </a:fld>
            <a:endParaRPr sz="900" b="0">
              <a:solidFill>
                <a:srgbClr val="FFFFFF"/>
              </a:solidFill>
              <a:latin typeface="Arial"/>
              <a:ea typeface="Arial"/>
              <a:cs typeface="Arial"/>
              <a:sym typeface="Arial"/>
            </a:endParaRPr>
          </a:p>
        </p:txBody>
      </p:sp>
      <p:pic>
        <p:nvPicPr>
          <p:cNvPr id="90" name="Google Shape;90;p13"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91" name="Google Shape;91;p13"/>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a:solidFill>
                  <a:schemeClr val="lt1"/>
                </a:solidFill>
                <a:latin typeface="Arial"/>
                <a:ea typeface="Arial"/>
                <a:cs typeface="Arial"/>
                <a:sym typeface="Arial"/>
              </a:rPr>
              <a:t>{ INSERT TITLE HERE ]</a:t>
            </a:r>
            <a:endParaRPr sz="7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2"/>
        <p:cNvGrpSpPr/>
        <p:nvPr/>
      </p:nvGrpSpPr>
      <p:grpSpPr>
        <a:xfrm>
          <a:off x="0" y="0"/>
          <a:ext cx="0" cy="0"/>
          <a:chOff x="0" y="0"/>
          <a:chExt cx="0" cy="0"/>
        </a:xfrm>
      </p:grpSpPr>
      <p:sp>
        <p:nvSpPr>
          <p:cNvPr id="93" name="Google Shape;93;p14"/>
          <p:cNvSpPr/>
          <p:nvPr/>
        </p:nvSpPr>
        <p:spPr>
          <a:xfrm>
            <a:off x="0" y="1"/>
            <a:ext cx="9144000" cy="47793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4"/>
          <p:cNvSpPr txBox="1">
            <a:spLocks noGrp="1"/>
          </p:cNvSpPr>
          <p:nvPr>
            <p:ph type="ctrTitle"/>
          </p:nvPr>
        </p:nvSpPr>
        <p:spPr>
          <a:xfrm>
            <a:off x="214256"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4"/>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14"/>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latin typeface="Arial"/>
                <a:ea typeface="Arial"/>
                <a:cs typeface="Arial"/>
                <a:sym typeface="Arial"/>
              </a:rPr>
              <a:t>11/30/2018</a:t>
            </a:r>
            <a:endParaRPr sz="700">
              <a:solidFill>
                <a:srgbClr val="FFFFFF"/>
              </a:solidFill>
              <a:latin typeface="Arial"/>
              <a:ea typeface="Arial"/>
              <a:cs typeface="Arial"/>
              <a:sym typeface="Arial"/>
            </a:endParaRPr>
          </a:p>
        </p:txBody>
      </p:sp>
      <p:sp>
        <p:nvSpPr>
          <p:cNvPr id="97" name="Google Shape;97;p14"/>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a:solidFill>
                  <a:srgbClr val="FFFFFF"/>
                </a:solidFill>
                <a:latin typeface="Arial"/>
                <a:ea typeface="Arial"/>
                <a:cs typeface="Arial"/>
                <a:sym typeface="Arial"/>
              </a:rPr>
              <a:t>‹#›</a:t>
            </a:fld>
            <a:endParaRPr sz="900" b="0">
              <a:solidFill>
                <a:srgbClr val="FFFFFF"/>
              </a:solidFill>
              <a:latin typeface="Arial"/>
              <a:ea typeface="Arial"/>
              <a:cs typeface="Arial"/>
              <a:sym typeface="Arial"/>
            </a:endParaRPr>
          </a:p>
        </p:txBody>
      </p:sp>
      <p:pic>
        <p:nvPicPr>
          <p:cNvPr id="98" name="Google Shape;98;p14"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99" name="Google Shape;99;p14"/>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a:solidFill>
                  <a:schemeClr val="lt1"/>
                </a:solidFill>
                <a:latin typeface="Arial"/>
                <a:ea typeface="Arial"/>
                <a:cs typeface="Arial"/>
                <a:sym typeface="Arial"/>
              </a:rPr>
              <a:t>{ INSERT TITLE HERE ]</a:t>
            </a:r>
            <a:endParaRPr sz="7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3" name="Google Shape;10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3"/>
          <p:cNvSpPr/>
          <p:nvPr/>
        </p:nvSpPr>
        <p:spPr>
          <a:xfrm>
            <a:off x="-1" y="0"/>
            <a:ext cx="9144000" cy="51435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 name="Google Shape;17;p3"/>
          <p:cNvPicPr preferRelativeResize="0"/>
          <p:nvPr/>
        </p:nvPicPr>
        <p:blipFill rotWithShape="1">
          <a:blip r:embed="rId2">
            <a:alphaModFix/>
          </a:blip>
          <a:srcRect l="3331" t="18761" r="3331" b="4881"/>
          <a:stretch/>
        </p:blipFill>
        <p:spPr>
          <a:xfrm>
            <a:off x="-1" y="0"/>
            <a:ext cx="9143998" cy="5143500"/>
          </a:xfrm>
          <a:prstGeom prst="rect">
            <a:avLst/>
          </a:prstGeom>
          <a:noFill/>
          <a:ln>
            <a:noFill/>
          </a:ln>
        </p:spPr>
      </p:pic>
      <p:sp>
        <p:nvSpPr>
          <p:cNvPr id="18" name="Google Shape;18;p3"/>
          <p:cNvSpPr txBox="1">
            <a:spLocks noGrp="1"/>
          </p:cNvSpPr>
          <p:nvPr>
            <p:ph type="ctrTitle"/>
          </p:nvPr>
        </p:nvSpPr>
        <p:spPr>
          <a:xfrm>
            <a:off x="0" y="954412"/>
            <a:ext cx="9144000" cy="5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0" y="2500263"/>
            <a:ext cx="9144000" cy="8223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0" name="Google Shape;20;p3" descr="C:\Users\gardel2\Desktop\Brand Approval Reference\Rensselaer Logo Layered Files\RF0010-01 Rensselaer Large Logo\RGB\PNGs\RF0010-01 Rensselaer Large Logo-with Tagline RGB-White.png"/>
          <p:cNvPicPr preferRelativeResize="0"/>
          <p:nvPr/>
        </p:nvPicPr>
        <p:blipFill rotWithShape="1">
          <a:blip r:embed="rId3">
            <a:alphaModFix/>
          </a:blip>
          <a:srcRect/>
          <a:stretch/>
        </p:blipFill>
        <p:spPr>
          <a:xfrm>
            <a:off x="2854578" y="3913034"/>
            <a:ext cx="3434840" cy="8335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1"/>
        <p:cNvGrpSpPr/>
        <p:nvPr/>
      </p:nvGrpSpPr>
      <p:grpSpPr>
        <a:xfrm>
          <a:off x="0" y="0"/>
          <a:ext cx="0" cy="0"/>
          <a:chOff x="0" y="0"/>
          <a:chExt cx="0" cy="0"/>
        </a:xfrm>
      </p:grpSpPr>
      <p:sp>
        <p:nvSpPr>
          <p:cNvPr id="22" name="Google Shape;22;p4"/>
          <p:cNvSpPr/>
          <p:nvPr/>
        </p:nvSpPr>
        <p:spPr>
          <a:xfrm>
            <a:off x="0" y="2371988"/>
            <a:ext cx="9144000" cy="2782200"/>
          </a:xfrm>
          <a:prstGeom prst="rect">
            <a:avLst/>
          </a:prstGeom>
          <a:solidFill>
            <a:srgbClr val="D600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4"/>
          <p:cNvSpPr txBox="1">
            <a:spLocks noGrp="1"/>
          </p:cNvSpPr>
          <p:nvPr>
            <p:ph type="ctrTitle"/>
          </p:nvPr>
        </p:nvSpPr>
        <p:spPr>
          <a:xfrm>
            <a:off x="216322" y="2662273"/>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subTitle" idx="1"/>
          </p:nvPr>
        </p:nvSpPr>
        <p:spPr>
          <a:xfrm>
            <a:off x="241489" y="4384549"/>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cxnSp>
        <p:nvCxnSpPr>
          <p:cNvPr id="25" name="Google Shape;25;p4"/>
          <p:cNvCxnSpPr/>
          <p:nvPr/>
        </p:nvCxnSpPr>
        <p:spPr>
          <a:xfrm>
            <a:off x="3175" y="2333419"/>
            <a:ext cx="9144000" cy="0"/>
          </a:xfrm>
          <a:prstGeom prst="straightConnector1">
            <a:avLst/>
          </a:prstGeom>
          <a:noFill/>
          <a:ln w="9525" cap="flat" cmpd="sng">
            <a:solidFill>
              <a:srgbClr val="D6001C"/>
            </a:solidFill>
            <a:prstDash val="solid"/>
            <a:round/>
            <a:headEnd type="none" w="sm" len="sm"/>
            <a:tailEnd type="none" w="sm" len="sm"/>
          </a:ln>
        </p:spPr>
      </p:cxnSp>
      <p:pic>
        <p:nvPicPr>
          <p:cNvPr id="26" name="Google Shape;26;p4" descr="C:\Users\gardel2\Desktop\Brand Approval Reference\Rensselaer Logo Layered Files\RF0010-01 Rensselaer Large Logo\CMYK\PNGs\RF0010-01 Rensselaer Large Logo-with Tagline CMYK-TwoColor.png"/>
          <p:cNvPicPr preferRelativeResize="0"/>
          <p:nvPr/>
        </p:nvPicPr>
        <p:blipFill rotWithShape="1">
          <a:blip r:embed="rId2">
            <a:alphaModFix/>
          </a:blip>
          <a:srcRect/>
          <a:stretch/>
        </p:blipFill>
        <p:spPr>
          <a:xfrm>
            <a:off x="320675" y="584200"/>
            <a:ext cx="3665625" cy="889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27"/>
        <p:cNvGrpSpPr/>
        <p:nvPr/>
      </p:nvGrpSpPr>
      <p:grpSpPr>
        <a:xfrm>
          <a:off x="0" y="0"/>
          <a:ext cx="0" cy="0"/>
          <a:chOff x="0" y="0"/>
          <a:chExt cx="0" cy="0"/>
        </a:xfrm>
      </p:grpSpPr>
      <p:pic>
        <p:nvPicPr>
          <p:cNvPr id="28" name="Google Shape;28;p5" descr="photo-1442406964439-e46ab8eff7c4.jpg"/>
          <p:cNvPicPr preferRelativeResize="0"/>
          <p:nvPr/>
        </p:nvPicPr>
        <p:blipFill rotWithShape="1">
          <a:blip r:embed="rId2">
            <a:alphaModFix/>
          </a:blip>
          <a:srcRect l="11141" t="14074" r="5309"/>
          <a:stretch/>
        </p:blipFill>
        <p:spPr>
          <a:xfrm>
            <a:off x="-1" y="0"/>
            <a:ext cx="9144000" cy="5143501"/>
          </a:xfrm>
          <a:prstGeom prst="rect">
            <a:avLst/>
          </a:prstGeom>
          <a:noFill/>
          <a:ln>
            <a:noFill/>
          </a:ln>
        </p:spPr>
      </p:pic>
      <p:sp>
        <p:nvSpPr>
          <p:cNvPr id="29" name="Google Shape;29;p5"/>
          <p:cNvSpPr txBox="1">
            <a:spLocks noGrp="1"/>
          </p:cNvSpPr>
          <p:nvPr>
            <p:ph type="ctrTitle"/>
          </p:nvPr>
        </p:nvSpPr>
        <p:spPr>
          <a:xfrm>
            <a:off x="216322" y="2207832"/>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5"/>
          <p:cNvSpPr txBox="1">
            <a:spLocks noGrp="1"/>
          </p:cNvSpPr>
          <p:nvPr>
            <p:ph type="subTitle" idx="1"/>
          </p:nvPr>
        </p:nvSpPr>
        <p:spPr>
          <a:xfrm>
            <a:off x="241489" y="3849351"/>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pic>
        <p:nvPicPr>
          <p:cNvPr id="31" name="Google Shape;31;p5" descr="C:\Users\gardel2\Desktop\Brand Approval Reference\Rensselaer Logo Layered Files\RF0010-01 Rensselaer Large Logo\RGB\PNGs\RF0010-01 Rensselaer Large Logo RGB-White.png"/>
          <p:cNvPicPr preferRelativeResize="0"/>
          <p:nvPr/>
        </p:nvPicPr>
        <p:blipFill rotWithShape="1">
          <a:blip r:embed="rId3">
            <a:alphaModFix/>
          </a:blip>
          <a:srcRect/>
          <a:stretch/>
        </p:blipFill>
        <p:spPr>
          <a:xfrm>
            <a:off x="320675" y="4398000"/>
            <a:ext cx="2032108" cy="3794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32"/>
        <p:cNvGrpSpPr/>
        <p:nvPr/>
      </p:nvGrpSpPr>
      <p:grpSpPr>
        <a:xfrm>
          <a:off x="0" y="0"/>
          <a:ext cx="0" cy="0"/>
          <a:chOff x="0" y="0"/>
          <a:chExt cx="0" cy="0"/>
        </a:xfrm>
      </p:grpSpPr>
      <p:sp>
        <p:nvSpPr>
          <p:cNvPr id="33" name="Google Shape;33;p6"/>
          <p:cNvSpPr>
            <a:spLocks noGrp="1"/>
          </p:cNvSpPr>
          <p:nvPr>
            <p:ph type="pic" idx="2"/>
          </p:nvPr>
        </p:nvSpPr>
        <p:spPr>
          <a:xfrm>
            <a:off x="4572000" y="596898"/>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 name="Google Shape;34;p6"/>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35" name="Google Shape;35;p6"/>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36" name="Google Shape;36;p6"/>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 name="Google Shape;37;p6"/>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38" name="Google Shape;38;p6"/>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39" name="Google Shape;39;p6"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40" name="Google Shape;40;p6"/>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41" name="Google Shape;41;p6"/>
          <p:cNvSpPr txBox="1">
            <a:spLocks noGrp="1"/>
          </p:cNvSpPr>
          <p:nvPr>
            <p:ph type="body" idx="3"/>
          </p:nvPr>
        </p:nvSpPr>
        <p:spPr>
          <a:xfrm>
            <a:off x="224416" y="781050"/>
            <a:ext cx="6258000" cy="20853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Photo">
  <p:cSld name="3_Photo">
    <p:spTree>
      <p:nvGrpSpPr>
        <p:cNvPr id="1" name="Shape 42"/>
        <p:cNvGrpSpPr/>
        <p:nvPr/>
      </p:nvGrpSpPr>
      <p:grpSpPr>
        <a:xfrm>
          <a:off x="0" y="0"/>
          <a:ext cx="0" cy="0"/>
          <a:chOff x="0" y="0"/>
          <a:chExt cx="0" cy="0"/>
        </a:xfrm>
      </p:grpSpPr>
      <p:sp>
        <p:nvSpPr>
          <p:cNvPr id="43" name="Google Shape;43;p7"/>
          <p:cNvSpPr>
            <a:spLocks noGrp="1"/>
          </p:cNvSpPr>
          <p:nvPr>
            <p:ph type="pic" idx="2"/>
          </p:nvPr>
        </p:nvSpPr>
        <p:spPr>
          <a:xfrm>
            <a:off x="-1" y="596898"/>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Google Shape;44;p7"/>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45" name="Google Shape;45;p7"/>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46" name="Google Shape;46;p7"/>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7"/>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48" name="Google Shape;48;p7"/>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49" name="Google Shape;49;p7"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50" name="Google Shape;50;p7"/>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51" name="Google Shape;51;p7"/>
          <p:cNvSpPr txBox="1">
            <a:spLocks noGrp="1"/>
          </p:cNvSpPr>
          <p:nvPr>
            <p:ph type="body" idx="3"/>
          </p:nvPr>
        </p:nvSpPr>
        <p:spPr>
          <a:xfrm>
            <a:off x="4815282" y="774693"/>
            <a:ext cx="4074600" cy="209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4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hoto">
  <p:cSld name="2_Photo">
    <p:spTree>
      <p:nvGrpSpPr>
        <p:cNvPr id="1" name="Shape 52"/>
        <p:cNvGrpSpPr/>
        <p:nvPr/>
      </p:nvGrpSpPr>
      <p:grpSpPr>
        <a:xfrm>
          <a:off x="0" y="0"/>
          <a:ext cx="0" cy="0"/>
          <a:chOff x="0" y="0"/>
          <a:chExt cx="0" cy="0"/>
        </a:xfrm>
      </p:grpSpPr>
      <p:sp>
        <p:nvSpPr>
          <p:cNvPr id="53" name="Google Shape;53;p8"/>
          <p:cNvSpPr/>
          <p:nvPr/>
        </p:nvSpPr>
        <p:spPr>
          <a:xfrm>
            <a:off x="-1" y="0"/>
            <a:ext cx="9144000" cy="47928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8"/>
          <p:cNvSpPr txBox="1">
            <a:spLocks noGrp="1"/>
          </p:cNvSpPr>
          <p:nvPr>
            <p:ph type="body" idx="1"/>
          </p:nvPr>
        </p:nvSpPr>
        <p:spPr>
          <a:xfrm>
            <a:off x="224416" y="202610"/>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chemeClr val="lt1"/>
              </a:buClr>
              <a:buSzPts val="1800"/>
              <a:buFont typeface="Noto Sans Symbols"/>
              <a:buChar char="▪"/>
              <a:defRPr sz="1800" b="0" i="0" u="none" strike="noStrike" cap="none">
                <a:solidFill>
                  <a:schemeClr val="lt1"/>
                </a:solidFill>
                <a:latin typeface="Arial"/>
                <a:ea typeface="Arial"/>
                <a:cs typeface="Arial"/>
                <a:sym typeface="Arial"/>
              </a:defRPr>
            </a:lvl2pPr>
            <a:lvl3pPr marL="1371600" marR="0" lvl="2" indent="-317500" algn="l" rtl="0">
              <a:spcBef>
                <a:spcPts val="6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55" name="Google Shape;55;p8"/>
          <p:cNvCxnSpPr/>
          <p:nvPr/>
        </p:nvCxnSpPr>
        <p:spPr>
          <a:xfrm>
            <a:off x="0" y="596897"/>
            <a:ext cx="9144000" cy="0"/>
          </a:xfrm>
          <a:prstGeom prst="straightConnector1">
            <a:avLst/>
          </a:prstGeom>
          <a:noFill/>
          <a:ln w="9525" cap="flat" cmpd="sng">
            <a:solidFill>
              <a:schemeClr val="lt1"/>
            </a:solidFill>
            <a:prstDash val="solid"/>
            <a:round/>
            <a:headEnd type="none" w="sm" len="sm"/>
            <a:tailEnd type="none" w="sm" len="sm"/>
          </a:ln>
        </p:spPr>
      </p:cxnSp>
      <p:sp>
        <p:nvSpPr>
          <p:cNvPr id="56" name="Google Shape;56;p8"/>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8"/>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58" name="Google Shape;58;p8"/>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59" name="Google Shape;59;p8"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60" name="Google Shape;60;p8"/>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61" name="Google Shape;61;p8"/>
          <p:cNvSpPr txBox="1">
            <a:spLocks noGrp="1"/>
          </p:cNvSpPr>
          <p:nvPr>
            <p:ph type="body" idx="2"/>
          </p:nvPr>
        </p:nvSpPr>
        <p:spPr>
          <a:xfrm>
            <a:off x="223838" y="767299"/>
            <a:ext cx="5113200" cy="1902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FFFFFF"/>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FFFFFF"/>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
        <p:cNvGrpSpPr/>
        <p:nvPr/>
      </p:nvGrpSpPr>
      <p:grpSpPr>
        <a:xfrm>
          <a:off x="0" y="0"/>
          <a:ext cx="0" cy="0"/>
          <a:chOff x="0" y="0"/>
          <a:chExt cx="0" cy="0"/>
        </a:xfrm>
      </p:grpSpPr>
      <p:sp>
        <p:nvSpPr>
          <p:cNvPr id="63" name="Google Shape;63;p9"/>
          <p:cNvSpPr txBox="1">
            <a:spLocks noGrp="1"/>
          </p:cNvSpPr>
          <p:nvPr>
            <p:ph type="ctrTitle"/>
          </p:nvPr>
        </p:nvSpPr>
        <p:spPr>
          <a:xfrm>
            <a:off x="214256"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9"/>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 name="Google Shape;65;p9"/>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rPr>
              <a:t>04</a:t>
            </a:r>
            <a:r>
              <a:rPr lang="zh-CN" sz="700" b="0" i="0" u="none" strike="noStrike" cap="none">
                <a:solidFill>
                  <a:srgbClr val="FFFFFF"/>
                </a:solidFill>
                <a:latin typeface="Arial"/>
                <a:ea typeface="Arial"/>
                <a:cs typeface="Arial"/>
                <a:sym typeface="Arial"/>
              </a:rPr>
              <a:t>/</a:t>
            </a:r>
            <a:r>
              <a:rPr lang="zh-CN" sz="700">
                <a:solidFill>
                  <a:srgbClr val="FFFFFF"/>
                </a:solidFill>
              </a:rPr>
              <a:t>04</a:t>
            </a:r>
            <a:r>
              <a:rPr lang="zh-CN" sz="700" b="0" i="0" u="none" strike="noStrike" cap="none">
                <a:solidFill>
                  <a:srgbClr val="FFFFFF"/>
                </a:solidFill>
                <a:latin typeface="Arial"/>
                <a:ea typeface="Arial"/>
                <a:cs typeface="Arial"/>
                <a:sym typeface="Arial"/>
              </a:rPr>
              <a:t>/2018</a:t>
            </a:r>
            <a:endParaRPr sz="700" b="0" i="0" u="none" strike="noStrike" cap="none">
              <a:solidFill>
                <a:srgbClr val="FFFFFF"/>
              </a:solidFill>
              <a:latin typeface="Arial"/>
              <a:ea typeface="Arial"/>
              <a:cs typeface="Arial"/>
              <a:sym typeface="Arial"/>
            </a:endParaRPr>
          </a:p>
        </p:txBody>
      </p:sp>
      <p:sp>
        <p:nvSpPr>
          <p:cNvPr id="66" name="Google Shape;66;p9"/>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67" name="Google Shape;67;p9"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68" name="Google Shape;68;p9"/>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a:t>
            </a:r>
            <a:r>
              <a:rPr lang="zh-CN" sz="700">
                <a:solidFill>
                  <a:schemeClr val="lt1"/>
                </a:solidFill>
              </a:rPr>
              <a:t>Analysis of Consumer Compliants Data - Group 4</a:t>
            </a:r>
            <a:r>
              <a:rPr lang="zh-CN" sz="700" b="0" i="0" u="none" strike="noStrike" cap="none">
                <a:solidFill>
                  <a:schemeClr val="lt1"/>
                </a:solidFill>
                <a:latin typeface="Arial"/>
                <a:ea typeface="Arial"/>
                <a:cs typeface="Arial"/>
                <a:sym typeface="Arial"/>
              </a:rPr>
              <a:t> ]</a:t>
            </a:r>
            <a:endParaRPr sz="7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9"/>
        <p:cNvGrpSpPr/>
        <p:nvPr/>
      </p:nvGrpSpPr>
      <p:grpSpPr>
        <a:xfrm>
          <a:off x="0" y="0"/>
          <a:ext cx="0" cy="0"/>
          <a:chOff x="0" y="0"/>
          <a:chExt cx="0" cy="0"/>
        </a:xfrm>
      </p:grpSpPr>
      <p:sp>
        <p:nvSpPr>
          <p:cNvPr id="70" name="Google Shape;70;p10"/>
          <p:cNvSpPr>
            <a:spLocks noGrp="1"/>
          </p:cNvSpPr>
          <p:nvPr>
            <p:ph type="pic" idx="2"/>
          </p:nvPr>
        </p:nvSpPr>
        <p:spPr>
          <a:xfrm>
            <a:off x="0" y="0"/>
            <a:ext cx="9144000" cy="4735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title"/>
          </p:nvPr>
        </p:nvSpPr>
        <p:spPr>
          <a:xfrm>
            <a:off x="220253" y="3206125"/>
            <a:ext cx="82296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0"/>
          <p:cNvSpPr/>
          <p:nvPr/>
        </p:nvSpPr>
        <p:spPr>
          <a:xfrm>
            <a:off x="-1" y="4613098"/>
            <a:ext cx="9144000" cy="5466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0"/>
          <p:cNvSpPr txBox="1"/>
          <p:nvPr/>
        </p:nvSpPr>
        <p:spPr>
          <a:xfrm>
            <a:off x="6756400" y="4885922"/>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latin typeface="Arial"/>
                <a:ea typeface="Arial"/>
                <a:cs typeface="Arial"/>
                <a:sym typeface="Arial"/>
              </a:rPr>
              <a:t>11/30/2018</a:t>
            </a:r>
            <a:endParaRPr sz="700">
              <a:solidFill>
                <a:srgbClr val="FFFFFF"/>
              </a:solidFill>
              <a:latin typeface="Arial"/>
              <a:ea typeface="Arial"/>
              <a:cs typeface="Arial"/>
              <a:sym typeface="Arial"/>
            </a:endParaRPr>
          </a:p>
        </p:txBody>
      </p:sp>
      <p:sp>
        <p:nvSpPr>
          <p:cNvPr id="74" name="Google Shape;74;p10"/>
          <p:cNvSpPr txBox="1"/>
          <p:nvPr/>
        </p:nvSpPr>
        <p:spPr>
          <a:xfrm>
            <a:off x="6756400" y="4720987"/>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a:solidFill>
                  <a:srgbClr val="FFFFFF"/>
                </a:solidFill>
                <a:latin typeface="Arial"/>
                <a:ea typeface="Arial"/>
                <a:cs typeface="Arial"/>
                <a:sym typeface="Arial"/>
              </a:rPr>
              <a:t>‹#›</a:t>
            </a:fld>
            <a:endParaRPr sz="900" b="0">
              <a:solidFill>
                <a:srgbClr val="FFFFFF"/>
              </a:solidFill>
              <a:latin typeface="Arial"/>
              <a:ea typeface="Arial"/>
              <a:cs typeface="Arial"/>
              <a:sym typeface="Arial"/>
            </a:endParaRPr>
          </a:p>
        </p:txBody>
      </p:sp>
      <p:pic>
        <p:nvPicPr>
          <p:cNvPr id="75" name="Google Shape;75;p10" descr="C:\Users\gardel2\Desktop\Brand Approval Reference\Rensselaer Logo Layered Files\RF0010-01 Rensselaer Large Logo\RGB\PNGs\RF0010-01 Rensselaer Large Logo RGB-White.png"/>
          <p:cNvPicPr preferRelativeResize="0"/>
          <p:nvPr/>
        </p:nvPicPr>
        <p:blipFill rotWithShape="1">
          <a:blip r:embed="rId2">
            <a:alphaModFix/>
          </a:blip>
          <a:srcRect/>
          <a:stretch/>
        </p:blipFill>
        <p:spPr>
          <a:xfrm>
            <a:off x="310401" y="4720618"/>
            <a:ext cx="1600591" cy="298871"/>
          </a:xfrm>
          <a:prstGeom prst="rect">
            <a:avLst/>
          </a:prstGeom>
          <a:noFill/>
          <a:ln>
            <a:noFill/>
          </a:ln>
        </p:spPr>
      </p:pic>
      <p:sp>
        <p:nvSpPr>
          <p:cNvPr id="76" name="Google Shape;76;p10"/>
          <p:cNvSpPr txBox="1"/>
          <p:nvPr/>
        </p:nvSpPr>
        <p:spPr>
          <a:xfrm>
            <a:off x="3124200" y="4885921"/>
            <a:ext cx="2895600" cy="54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a:solidFill>
                  <a:schemeClr val="lt1"/>
                </a:solidFill>
                <a:latin typeface="Arial"/>
                <a:ea typeface="Arial"/>
                <a:cs typeface="Arial"/>
                <a:sym typeface="Arial"/>
              </a:rPr>
              <a:t>{ INSERT TITLE HERE ]</a:t>
            </a:r>
            <a:endParaRPr sz="7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ctrTitle"/>
          </p:nvPr>
        </p:nvSpPr>
        <p:spPr>
          <a:xfrm>
            <a:off x="216322" y="2662273"/>
            <a:ext cx="8316000" cy="543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zh-CN" sz="2400">
                <a:latin typeface="Times New Roman"/>
                <a:ea typeface="Times New Roman"/>
                <a:cs typeface="Times New Roman"/>
                <a:sym typeface="Times New Roman"/>
              </a:rPr>
              <a:t>Analysis of Consumer Complaint Data</a:t>
            </a:r>
            <a:endParaRPr sz="2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CN" sz="2400" b="1">
                <a:latin typeface="Times New Roman"/>
                <a:ea typeface="Times New Roman"/>
                <a:cs typeface="Times New Roman"/>
                <a:sym typeface="Times New Roman"/>
              </a:rPr>
              <a:t>Bureau of Consumer Financial Protection</a:t>
            </a:r>
            <a:endParaRPr/>
          </a:p>
        </p:txBody>
      </p:sp>
      <p:sp>
        <p:nvSpPr>
          <p:cNvPr id="109" name="Google Shape;109;p16"/>
          <p:cNvSpPr txBox="1">
            <a:spLocks noGrp="1"/>
          </p:cNvSpPr>
          <p:nvPr>
            <p:ph type="subTitle" idx="1"/>
          </p:nvPr>
        </p:nvSpPr>
        <p:spPr>
          <a:xfrm>
            <a:off x="241489" y="4384549"/>
            <a:ext cx="8316000" cy="457200"/>
          </a:xfrm>
          <a:prstGeom prst="rect">
            <a:avLst/>
          </a:prstGeom>
        </p:spPr>
        <p:txBody>
          <a:bodyPr spcFirstLastPara="1" wrap="square" lIns="91425" tIns="45700" rIns="91425" bIns="45700" anchor="t" anchorCtr="0">
            <a:noAutofit/>
          </a:bodyPr>
          <a:lstStyle/>
          <a:p>
            <a:pPr marL="0" lvl="0" indent="0" algn="l" rtl="0">
              <a:spcBef>
                <a:spcPts val="280"/>
              </a:spcBef>
              <a:spcAft>
                <a:spcPts val="0"/>
              </a:spcAft>
              <a:buNone/>
            </a:pPr>
            <a:r>
              <a:rPr lang="zh-CN"/>
              <a:t>Group 4: Yihui Yang, Jiarun Li, Baiting Gai, Shuang Wu, Ziyi Zhang, Xiuqi Wang</a:t>
            </a:r>
            <a:endParaRPr/>
          </a:p>
          <a:p>
            <a:pPr marL="0" lvl="0" indent="0" algn="l" rtl="0">
              <a:spcBef>
                <a:spcPts val="28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spcBef>
                <a:spcPts val="28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5"/>
          <p:cNvPicPr preferRelativeResize="0"/>
          <p:nvPr/>
        </p:nvPicPr>
        <p:blipFill rotWithShape="1">
          <a:blip r:embed="rId3">
            <a:alphaModFix/>
          </a:blip>
          <a:srcRect t="7893"/>
          <a:stretch/>
        </p:blipFill>
        <p:spPr>
          <a:xfrm>
            <a:off x="157250" y="893000"/>
            <a:ext cx="6974601" cy="3512350"/>
          </a:xfrm>
          <a:prstGeom prst="rect">
            <a:avLst/>
          </a:prstGeom>
          <a:noFill/>
          <a:ln>
            <a:noFill/>
          </a:ln>
        </p:spPr>
      </p:pic>
      <p:sp>
        <p:nvSpPr>
          <p:cNvPr id="176" name="Google Shape;176;p25"/>
          <p:cNvSpPr txBox="1"/>
          <p:nvPr/>
        </p:nvSpPr>
        <p:spPr>
          <a:xfrm>
            <a:off x="372000" y="250700"/>
            <a:ext cx="8557500" cy="553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zh-CN" sz="2400" b="1">
                <a:solidFill>
                  <a:schemeClr val="dk1"/>
                </a:solidFill>
              </a:rPr>
              <a:t>Monitoring on new-categorized products</a:t>
            </a:r>
            <a:endParaRPr sz="2400" b="1"/>
          </a:p>
        </p:txBody>
      </p:sp>
      <p:sp>
        <p:nvSpPr>
          <p:cNvPr id="177" name="Google Shape;177;p25"/>
          <p:cNvSpPr txBox="1"/>
          <p:nvPr/>
        </p:nvSpPr>
        <p:spPr>
          <a:xfrm>
            <a:off x="7262825" y="2321725"/>
            <a:ext cx="1619100" cy="10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5"/>
          <p:cNvSpPr txBox="1"/>
          <p:nvPr/>
        </p:nvSpPr>
        <p:spPr>
          <a:xfrm>
            <a:off x="6500825" y="2226475"/>
            <a:ext cx="2428800" cy="10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a:p>
          <a:p>
            <a:pPr marL="0" lvl="0" indent="0" algn="just" rtl="0">
              <a:spcBef>
                <a:spcPts val="0"/>
              </a:spcBef>
              <a:spcAft>
                <a:spcPts val="0"/>
              </a:spcAft>
              <a:buNone/>
            </a:pPr>
            <a:r>
              <a:rPr lang="zh-CN"/>
              <a:t>No follow-up on complaints about products in renewed categories.</a:t>
            </a:r>
            <a:endParaRPr/>
          </a:p>
        </p:txBody>
      </p:sp>
      <p:cxnSp>
        <p:nvCxnSpPr>
          <p:cNvPr id="179" name="Google Shape;179;p25"/>
          <p:cNvCxnSpPr>
            <a:stCxn id="178" idx="1"/>
          </p:cNvCxnSpPr>
          <p:nvPr/>
        </p:nvCxnSpPr>
        <p:spPr>
          <a:xfrm rot="10800000">
            <a:off x="5893625" y="1297675"/>
            <a:ext cx="607200" cy="1428900"/>
          </a:xfrm>
          <a:prstGeom prst="straightConnector1">
            <a:avLst/>
          </a:prstGeom>
          <a:noFill/>
          <a:ln w="9525" cap="flat" cmpd="sng">
            <a:solidFill>
              <a:schemeClr val="dk2"/>
            </a:solidFill>
            <a:prstDash val="solid"/>
            <a:round/>
            <a:headEnd type="none" w="med" len="med"/>
            <a:tailEnd type="triangle" w="med" len="med"/>
          </a:ln>
        </p:spPr>
      </p:cxnSp>
      <p:cxnSp>
        <p:nvCxnSpPr>
          <p:cNvPr id="180" name="Google Shape;180;p25"/>
          <p:cNvCxnSpPr>
            <a:stCxn id="178" idx="1"/>
          </p:cNvCxnSpPr>
          <p:nvPr/>
        </p:nvCxnSpPr>
        <p:spPr>
          <a:xfrm rot="10800000">
            <a:off x="5929325" y="1726375"/>
            <a:ext cx="571500" cy="10002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25"/>
          <p:cNvCxnSpPr>
            <a:stCxn id="178" idx="1"/>
          </p:cNvCxnSpPr>
          <p:nvPr/>
        </p:nvCxnSpPr>
        <p:spPr>
          <a:xfrm flipH="1">
            <a:off x="5881625" y="2726575"/>
            <a:ext cx="619200" cy="8811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5"/>
          <p:cNvCxnSpPr>
            <a:stCxn id="178" idx="1"/>
          </p:cNvCxnSpPr>
          <p:nvPr/>
        </p:nvCxnSpPr>
        <p:spPr>
          <a:xfrm rot="10800000">
            <a:off x="5893625" y="2357575"/>
            <a:ext cx="607200" cy="3690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25"/>
          <p:cNvCxnSpPr>
            <a:stCxn id="178" idx="1"/>
          </p:cNvCxnSpPr>
          <p:nvPr/>
        </p:nvCxnSpPr>
        <p:spPr>
          <a:xfrm rot="10800000">
            <a:off x="5869625" y="2059675"/>
            <a:ext cx="631200" cy="66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26"/>
          <p:cNvSpPr txBox="1"/>
          <p:nvPr/>
        </p:nvSpPr>
        <p:spPr>
          <a:xfrm>
            <a:off x="372000" y="250700"/>
            <a:ext cx="78636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2. High untimely response</a:t>
            </a:r>
            <a:endParaRPr sz="2400" b="1"/>
          </a:p>
        </p:txBody>
      </p:sp>
      <p:pic>
        <p:nvPicPr>
          <p:cNvPr id="190" name="Google Shape;190;p26"/>
          <p:cNvPicPr preferRelativeResize="0"/>
          <p:nvPr/>
        </p:nvPicPr>
        <p:blipFill>
          <a:blip r:embed="rId3">
            <a:alphaModFix/>
          </a:blip>
          <a:stretch>
            <a:fillRect/>
          </a:stretch>
        </p:blipFill>
        <p:spPr>
          <a:xfrm>
            <a:off x="418575" y="1067275"/>
            <a:ext cx="8111675" cy="277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ctrTitle"/>
          </p:nvPr>
        </p:nvSpPr>
        <p:spPr>
          <a:xfrm>
            <a:off x="1770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sz="2400" b="1"/>
              <a:t>Disputed Rate based on Response Methods</a:t>
            </a:r>
            <a:endParaRPr sz="2400" b="1"/>
          </a:p>
        </p:txBody>
      </p:sp>
      <p:sp>
        <p:nvSpPr>
          <p:cNvPr id="196" name="Google Shape;196;p27"/>
          <p:cNvSpPr txBox="1"/>
          <p:nvPr/>
        </p:nvSpPr>
        <p:spPr>
          <a:xfrm>
            <a:off x="4941600" y="1816150"/>
            <a:ext cx="43041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
        <p:nvSpPr>
          <p:cNvPr id="197" name="Google Shape;197;p27"/>
          <p:cNvSpPr/>
          <p:nvPr/>
        </p:nvSpPr>
        <p:spPr>
          <a:xfrm>
            <a:off x="3571800" y="4441125"/>
            <a:ext cx="1000200" cy="14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txBox="1"/>
          <p:nvPr/>
        </p:nvSpPr>
        <p:spPr>
          <a:xfrm>
            <a:off x="5279750" y="1866450"/>
            <a:ext cx="3614100" cy="15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a:t>Complaints being closed without any explanation or relief have the lowest customer satisfaction. </a:t>
            </a:r>
            <a:endParaRPr sz="1600"/>
          </a:p>
        </p:txBody>
      </p:sp>
      <p:pic>
        <p:nvPicPr>
          <p:cNvPr id="199" name="Google Shape;199;p27"/>
          <p:cNvPicPr preferRelativeResize="0"/>
          <p:nvPr/>
        </p:nvPicPr>
        <p:blipFill rotWithShape="1">
          <a:blip r:embed="rId3">
            <a:alphaModFix/>
          </a:blip>
          <a:srcRect t="624" b="17144"/>
          <a:stretch/>
        </p:blipFill>
        <p:spPr>
          <a:xfrm>
            <a:off x="446750" y="755725"/>
            <a:ext cx="4635201" cy="3745451"/>
          </a:xfrm>
          <a:prstGeom prst="rect">
            <a:avLst/>
          </a:prstGeom>
          <a:noFill/>
          <a:ln>
            <a:noFill/>
          </a:ln>
        </p:spPr>
      </p:pic>
      <p:sp>
        <p:nvSpPr>
          <p:cNvPr id="200" name="Google Shape;200;p27"/>
          <p:cNvSpPr/>
          <p:nvPr/>
        </p:nvSpPr>
        <p:spPr>
          <a:xfrm>
            <a:off x="3112925" y="4036875"/>
            <a:ext cx="512100" cy="214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1336625" y="3971325"/>
            <a:ext cx="678600" cy="345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txBox="1"/>
          <p:nvPr/>
        </p:nvSpPr>
        <p:spPr>
          <a:xfrm>
            <a:off x="403250" y="202525"/>
            <a:ext cx="78636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3. Compliant handling</a:t>
            </a:r>
            <a:endParaRPr sz="2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ctrTitle"/>
          </p:nvPr>
        </p:nvSpPr>
        <p:spPr>
          <a:xfrm>
            <a:off x="1770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sz="2400" b="1"/>
              <a:t>Disputed Rate based on Response Methods</a:t>
            </a:r>
            <a:endParaRPr sz="2400" b="1"/>
          </a:p>
        </p:txBody>
      </p:sp>
      <p:sp>
        <p:nvSpPr>
          <p:cNvPr id="208" name="Google Shape;208;p28"/>
          <p:cNvSpPr txBox="1"/>
          <p:nvPr/>
        </p:nvSpPr>
        <p:spPr>
          <a:xfrm>
            <a:off x="4941600" y="1816150"/>
            <a:ext cx="43041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
        <p:nvSpPr>
          <p:cNvPr id="209" name="Google Shape;209;p28"/>
          <p:cNvSpPr/>
          <p:nvPr/>
        </p:nvSpPr>
        <p:spPr>
          <a:xfrm>
            <a:off x="3571800" y="4441125"/>
            <a:ext cx="1000200" cy="14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txBox="1"/>
          <p:nvPr/>
        </p:nvSpPr>
        <p:spPr>
          <a:xfrm>
            <a:off x="372000" y="250700"/>
            <a:ext cx="7863600" cy="5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4. Consumer’s knowlege on Financial products</a:t>
            </a:r>
            <a:endParaRPr sz="2400" b="1"/>
          </a:p>
        </p:txBody>
      </p:sp>
      <p:pic>
        <p:nvPicPr>
          <p:cNvPr id="211" name="Google Shape;211;p28"/>
          <p:cNvPicPr preferRelativeResize="0"/>
          <p:nvPr/>
        </p:nvPicPr>
        <p:blipFill>
          <a:blip r:embed="rId3">
            <a:alphaModFix/>
          </a:blip>
          <a:stretch>
            <a:fillRect/>
          </a:stretch>
        </p:blipFill>
        <p:spPr>
          <a:xfrm>
            <a:off x="372000" y="840675"/>
            <a:ext cx="8742429" cy="3686625"/>
          </a:xfrm>
          <a:prstGeom prst="rect">
            <a:avLst/>
          </a:prstGeom>
          <a:noFill/>
          <a:ln>
            <a:noFill/>
          </a:ln>
        </p:spPr>
      </p:pic>
      <p:pic>
        <p:nvPicPr>
          <p:cNvPr id="212" name="Google Shape;212;p28"/>
          <p:cNvPicPr preferRelativeResize="0"/>
          <p:nvPr/>
        </p:nvPicPr>
        <p:blipFill>
          <a:blip r:embed="rId4">
            <a:alphaModFix/>
          </a:blip>
          <a:stretch>
            <a:fillRect/>
          </a:stretch>
        </p:blipFill>
        <p:spPr>
          <a:xfrm>
            <a:off x="685938" y="997862"/>
            <a:ext cx="7772126" cy="3249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11"/>
                                        </p:tgtEl>
                                      </p:cBhvr>
                                    </p:animEffect>
                                    <p:set>
                                      <p:cBhvr>
                                        <p:cTn id="12" dur="1" fill="hold">
                                          <p:stCondLst>
                                            <p:cond delay="1000"/>
                                          </p:stCondLst>
                                        </p:cTn>
                                        <p:tgtEl>
                                          <p:spTgt spid="2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361150" y="1120889"/>
            <a:ext cx="7950751" cy="2901724"/>
          </a:xfrm>
          <a:prstGeom prst="rect">
            <a:avLst/>
          </a:prstGeom>
          <a:noFill/>
          <a:ln>
            <a:noFill/>
          </a:ln>
        </p:spPr>
      </p:pic>
      <p:sp>
        <p:nvSpPr>
          <p:cNvPr id="218" name="Google Shape;218;p29"/>
          <p:cNvSpPr txBox="1">
            <a:spLocks noGrp="1"/>
          </p:cNvSpPr>
          <p:nvPr>
            <p:ph type="ctrTitle"/>
          </p:nvPr>
        </p:nvSpPr>
        <p:spPr>
          <a:xfrm>
            <a:off x="178531" y="37631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sz="2400"/>
              <a:t>5</a:t>
            </a:r>
            <a:r>
              <a:rPr lang="zh-CN" sz="2400">
                <a:solidFill>
                  <a:srgbClr val="000000"/>
                </a:solidFill>
              </a:rPr>
              <a:t>5. Gap between large and small companies </a:t>
            </a:r>
            <a:endParaRPr sz="2400" b="0">
              <a:solidFill>
                <a:srgbClr val="000000"/>
              </a:solidFill>
            </a:endParaRPr>
          </a:p>
        </p:txBody>
      </p:sp>
      <p:pic>
        <p:nvPicPr>
          <p:cNvPr id="219" name="Google Shape;219;p29"/>
          <p:cNvPicPr preferRelativeResize="0"/>
          <p:nvPr/>
        </p:nvPicPr>
        <p:blipFill>
          <a:blip r:embed="rId4">
            <a:alphaModFix/>
          </a:blip>
          <a:stretch>
            <a:fillRect/>
          </a:stretch>
        </p:blipFill>
        <p:spPr>
          <a:xfrm>
            <a:off x="1338175" y="844226"/>
            <a:ext cx="5801325" cy="34550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000"/>
                                        <p:tgtEl>
                                          <p:spTgt spid="219"/>
                                        </p:tgtEl>
                                      </p:cBhvr>
                                    </p:animEffect>
                                  </p:childTnLst>
                                </p:cTn>
                              </p:par>
                              <p:par>
                                <p:cTn id="13" presetID="10" presetClass="exit" presetSubtype="0" fill="hold" nodeType="withEffect">
                                  <p:stCondLst>
                                    <p:cond delay="0"/>
                                  </p:stCondLst>
                                  <p:childTnLst>
                                    <p:animEffect transition="out" filter="fade">
                                      <p:cBhvr>
                                        <p:cTn id="14" dur="1000"/>
                                        <p:tgtEl>
                                          <p:spTgt spid="217"/>
                                        </p:tgtEl>
                                      </p:cBhvr>
                                    </p:animEffect>
                                    <p:set>
                                      <p:cBhvr>
                                        <p:cTn id="15" dur="1" fill="hold">
                                          <p:stCondLst>
                                            <p:cond delay="1000"/>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a:t>Wordcloud</a:t>
            </a:r>
            <a:endParaRPr/>
          </a:p>
        </p:txBody>
      </p:sp>
      <p:sp>
        <p:nvSpPr>
          <p:cNvPr id="225" name="Google Shape;225;p30"/>
          <p:cNvSpPr txBox="1">
            <a:spLocks noGrp="1"/>
          </p:cNvSpPr>
          <p:nvPr>
            <p:ph type="body" idx="1"/>
          </p:nvPr>
        </p:nvSpPr>
        <p:spPr>
          <a:xfrm>
            <a:off x="328225" y="2763350"/>
            <a:ext cx="8868000" cy="24384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chemeClr val="dk1"/>
              </a:buClr>
              <a:buSzPts val="1400"/>
              <a:buChar char="●"/>
            </a:pPr>
            <a:r>
              <a:rPr lang="zh-CN">
                <a:solidFill>
                  <a:schemeClr val="dk1"/>
                </a:solidFill>
              </a:rPr>
              <a:t>Randomly select 20000 complaints from year 2018 and 2019</a:t>
            </a:r>
            <a:endParaRPr>
              <a:solidFill>
                <a:schemeClr val="dk1"/>
              </a:solidFill>
            </a:endParaRPr>
          </a:p>
          <a:p>
            <a:pPr marL="457200" lvl="0" indent="-317500" algn="l" rtl="0">
              <a:lnSpc>
                <a:spcPct val="100000"/>
              </a:lnSpc>
              <a:spcBef>
                <a:spcPts val="0"/>
              </a:spcBef>
              <a:spcAft>
                <a:spcPts val="0"/>
              </a:spcAft>
              <a:buClr>
                <a:schemeClr val="dk1"/>
              </a:buClr>
              <a:buSzPts val="1400"/>
              <a:buChar char="●"/>
            </a:pPr>
            <a:r>
              <a:rPr lang="zh-CN">
                <a:solidFill>
                  <a:schemeClr val="dk1"/>
                </a:solidFill>
              </a:rPr>
              <a:t>Get rough impression of top areas from unigram word cloud</a:t>
            </a:r>
            <a:endParaRPr>
              <a:solidFill>
                <a:schemeClr val="dk1"/>
              </a:solidFill>
            </a:endParaRPr>
          </a:p>
          <a:p>
            <a:pPr marL="457200" lvl="0" indent="-317500" algn="l" rtl="0">
              <a:lnSpc>
                <a:spcPct val="100000"/>
              </a:lnSpc>
              <a:spcBef>
                <a:spcPts val="0"/>
              </a:spcBef>
              <a:spcAft>
                <a:spcPts val="0"/>
              </a:spcAft>
              <a:buClr>
                <a:schemeClr val="dk1"/>
              </a:buClr>
              <a:buSzPts val="1400"/>
              <a:buChar char="●"/>
            </a:pPr>
            <a:r>
              <a:rPr lang="zh-CN">
                <a:solidFill>
                  <a:schemeClr val="dk1"/>
                </a:solidFill>
              </a:rPr>
              <a:t>Top issues include ‘credit report’ and ‘credit card’, ‘theft issue’ and ‘customer services’  in the bigram </a:t>
            </a: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226" name="Google Shape;226;p30"/>
          <p:cNvPicPr preferRelativeResize="0"/>
          <p:nvPr/>
        </p:nvPicPr>
        <p:blipFill rotWithShape="1">
          <a:blip r:embed="rId3">
            <a:alphaModFix/>
          </a:blip>
          <a:srcRect l="10819" t="18302" r="9039" b="20422"/>
          <a:stretch/>
        </p:blipFill>
        <p:spPr>
          <a:xfrm>
            <a:off x="449275" y="868350"/>
            <a:ext cx="3970326" cy="2023868"/>
          </a:xfrm>
          <a:prstGeom prst="rect">
            <a:avLst/>
          </a:prstGeom>
          <a:noFill/>
          <a:ln>
            <a:noFill/>
          </a:ln>
        </p:spPr>
      </p:pic>
      <p:pic>
        <p:nvPicPr>
          <p:cNvPr id="227" name="Google Shape;227;p30"/>
          <p:cNvPicPr preferRelativeResize="0"/>
          <p:nvPr/>
        </p:nvPicPr>
        <p:blipFill rotWithShape="1">
          <a:blip r:embed="rId4">
            <a:alphaModFix/>
          </a:blip>
          <a:srcRect l="11037" t="16789" r="9560" b="19349"/>
          <a:stretch/>
        </p:blipFill>
        <p:spPr>
          <a:xfrm>
            <a:off x="4861975" y="815875"/>
            <a:ext cx="3970326" cy="2128824"/>
          </a:xfrm>
          <a:prstGeom prst="rect">
            <a:avLst/>
          </a:prstGeom>
          <a:noFill/>
          <a:ln>
            <a:noFill/>
          </a:ln>
        </p:spPr>
      </p:pic>
      <p:sp>
        <p:nvSpPr>
          <p:cNvPr id="228" name="Google Shape;228;p30"/>
          <p:cNvSpPr txBox="1"/>
          <p:nvPr/>
        </p:nvSpPr>
        <p:spPr>
          <a:xfrm>
            <a:off x="1766488" y="2893325"/>
            <a:ext cx="13359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t>Unigram</a:t>
            </a:r>
            <a:endParaRPr/>
          </a:p>
        </p:txBody>
      </p:sp>
      <p:sp>
        <p:nvSpPr>
          <p:cNvPr id="229" name="Google Shape;229;p30"/>
          <p:cNvSpPr txBox="1"/>
          <p:nvPr/>
        </p:nvSpPr>
        <p:spPr>
          <a:xfrm>
            <a:off x="6448575" y="2924600"/>
            <a:ext cx="890400" cy="2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t>Bigram</a:t>
            </a:r>
            <a:endParaRPr/>
          </a:p>
        </p:txBody>
      </p:sp>
      <p:sp>
        <p:nvSpPr>
          <p:cNvPr id="230" name="Google Shape;230;p30"/>
          <p:cNvSpPr txBox="1"/>
          <p:nvPr/>
        </p:nvSpPr>
        <p:spPr>
          <a:xfrm>
            <a:off x="405425" y="267900"/>
            <a:ext cx="70017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6. Legislation on preventing identity theft</a:t>
            </a:r>
            <a:endParaRPr sz="24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31"/>
          <p:cNvSpPr txBox="1">
            <a:spLocks noGrp="1"/>
          </p:cNvSpPr>
          <p:nvPr>
            <p:ph type="body" idx="1"/>
          </p:nvPr>
        </p:nvSpPr>
        <p:spPr>
          <a:xfrm>
            <a:off x="5374675" y="593900"/>
            <a:ext cx="3622500" cy="3416400"/>
          </a:xfrm>
          <a:prstGeom prst="rect">
            <a:avLst/>
          </a:prstGeom>
          <a:noFill/>
          <a:ln>
            <a:noFill/>
          </a:ln>
        </p:spPr>
        <p:txBody>
          <a:bodyPr spcFirstLastPara="1" wrap="square" lIns="91425" tIns="91425" rIns="91425" bIns="91425" anchor="ctr" anchorCtr="0">
            <a:noAutofit/>
          </a:bodyPr>
          <a:lstStyle/>
          <a:p>
            <a:pPr marL="457200" marR="0" lvl="0" indent="-366100" algn="l" rtl="0">
              <a:lnSpc>
                <a:spcPct val="100000"/>
              </a:lnSpc>
              <a:spcBef>
                <a:spcPts val="0"/>
              </a:spcBef>
              <a:spcAft>
                <a:spcPts val="0"/>
              </a:spcAft>
              <a:buClr>
                <a:schemeClr val="dk1"/>
              </a:buClr>
              <a:buSzPts val="1400"/>
              <a:buChar char="●"/>
            </a:pPr>
            <a:r>
              <a:rPr lang="zh-CN">
                <a:solidFill>
                  <a:schemeClr val="dk1"/>
                </a:solidFill>
              </a:rPr>
              <a:t>Top two issues: ‘credit reporting’ and ‘identity theft’</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457200" marR="0" lvl="0" indent="-366100" algn="l" rtl="0">
              <a:lnSpc>
                <a:spcPct val="100000"/>
              </a:lnSpc>
              <a:spcBef>
                <a:spcPts val="0"/>
              </a:spcBef>
              <a:spcAft>
                <a:spcPts val="0"/>
              </a:spcAft>
              <a:buClr>
                <a:schemeClr val="dk1"/>
              </a:buClr>
              <a:buSzPts val="1400"/>
              <a:buChar char="●"/>
            </a:pPr>
            <a:r>
              <a:rPr lang="zh-CN">
                <a:solidFill>
                  <a:schemeClr val="dk1"/>
                </a:solidFill>
              </a:rPr>
              <a:t>Corresponding to previous analysis, credit reporting issues are most frequently mentioned</a:t>
            </a:r>
            <a:endParaRPr>
              <a:solidFill>
                <a:schemeClr val="dk1"/>
              </a:solidFill>
            </a:endParaRPr>
          </a:p>
          <a:p>
            <a:pPr marL="457200" marR="0" lvl="0" indent="0" algn="l" rtl="0">
              <a:lnSpc>
                <a:spcPct val="100000"/>
              </a:lnSpc>
              <a:spcBef>
                <a:spcPts val="0"/>
              </a:spcBef>
              <a:spcAft>
                <a:spcPts val="0"/>
              </a:spcAft>
              <a:buNone/>
            </a:pPr>
            <a:endParaRPr>
              <a:solidFill>
                <a:schemeClr val="dk1"/>
              </a:solidFill>
            </a:endParaRPr>
          </a:p>
          <a:p>
            <a:pPr marL="457200" marR="0" lvl="0" indent="-366100" algn="l" rtl="0">
              <a:lnSpc>
                <a:spcPct val="100000"/>
              </a:lnSpc>
              <a:spcBef>
                <a:spcPts val="0"/>
              </a:spcBef>
              <a:spcAft>
                <a:spcPts val="0"/>
              </a:spcAft>
              <a:buClr>
                <a:schemeClr val="dk1"/>
              </a:buClr>
              <a:buSzPts val="1400"/>
              <a:buChar char="●"/>
            </a:pPr>
            <a:r>
              <a:rPr lang="zh-CN">
                <a:solidFill>
                  <a:schemeClr val="dk1"/>
                </a:solidFill>
              </a:rPr>
              <a:t>Many people complain about becoming the victim of identity theft</a:t>
            </a:r>
            <a:endParaRPr>
              <a:solidFill>
                <a:schemeClr val="dk1"/>
              </a:solidFill>
            </a:endParaRPr>
          </a:p>
          <a:p>
            <a:pPr marL="457200" marR="0" lvl="0" indent="0" algn="l" rtl="0">
              <a:lnSpc>
                <a:spcPct val="100000"/>
              </a:lnSpc>
              <a:spcBef>
                <a:spcPts val="0"/>
              </a:spcBef>
              <a:spcAft>
                <a:spcPts val="0"/>
              </a:spcAft>
              <a:buNone/>
            </a:pPr>
            <a:endParaRPr>
              <a:solidFill>
                <a:schemeClr val="dk1"/>
              </a:solidFill>
            </a:endParaRPr>
          </a:p>
          <a:p>
            <a:pPr marL="457200" marR="0" lvl="0" indent="-366100" algn="l" rtl="0">
              <a:lnSpc>
                <a:spcPct val="100000"/>
              </a:lnSpc>
              <a:spcBef>
                <a:spcPts val="0"/>
              </a:spcBef>
              <a:spcAft>
                <a:spcPts val="0"/>
              </a:spcAft>
              <a:buClr>
                <a:schemeClr val="dk1"/>
              </a:buClr>
              <a:buSzPts val="1400"/>
              <a:buChar char="●"/>
            </a:pPr>
            <a:r>
              <a:rPr lang="zh-CN">
                <a:solidFill>
                  <a:schemeClr val="dk1"/>
                </a:solidFill>
              </a:rPr>
              <a:t>More rules are needed to confirm identity and restrict personal information leakage</a:t>
            </a:r>
            <a:endParaRPr>
              <a:solidFill>
                <a:schemeClr val="dk1"/>
              </a:solidFill>
            </a:endParaRPr>
          </a:p>
        </p:txBody>
      </p:sp>
      <p:pic>
        <p:nvPicPr>
          <p:cNvPr id="237" name="Google Shape;237;p31"/>
          <p:cNvPicPr preferRelativeResize="0"/>
          <p:nvPr/>
        </p:nvPicPr>
        <p:blipFill rotWithShape="1">
          <a:blip r:embed="rId3">
            <a:alphaModFix/>
          </a:blip>
          <a:srcRect l="12255" t="9991" r="10080" b="9822"/>
          <a:stretch/>
        </p:blipFill>
        <p:spPr>
          <a:xfrm>
            <a:off x="344700" y="1004400"/>
            <a:ext cx="5193725" cy="2681355"/>
          </a:xfrm>
          <a:prstGeom prst="rect">
            <a:avLst/>
          </a:prstGeom>
          <a:noFill/>
          <a:ln>
            <a:noFill/>
          </a:ln>
        </p:spPr>
      </p:pic>
      <p:sp>
        <p:nvSpPr>
          <p:cNvPr id="238" name="Google Shape;238;p31"/>
          <p:cNvSpPr txBox="1"/>
          <p:nvPr/>
        </p:nvSpPr>
        <p:spPr>
          <a:xfrm>
            <a:off x="2310325" y="3609550"/>
            <a:ext cx="998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t>Trigram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ctrTitle"/>
          </p:nvPr>
        </p:nvSpPr>
        <p:spPr>
          <a:xfrm>
            <a:off x="214249" y="191525"/>
            <a:ext cx="9053100" cy="543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2400">
                <a:solidFill>
                  <a:schemeClr val="dk1"/>
                </a:solidFill>
              </a:rPr>
              <a:t>Proposals to decrease complaints and improve efficiency</a:t>
            </a:r>
            <a:endParaRPr sz="2400">
              <a:solidFill>
                <a:schemeClr val="dk1"/>
              </a:solidFill>
            </a:endParaRPr>
          </a:p>
        </p:txBody>
      </p:sp>
      <p:sp>
        <p:nvSpPr>
          <p:cNvPr id="245" name="Google Shape;245;p32"/>
          <p:cNvSpPr txBox="1"/>
          <p:nvPr/>
        </p:nvSpPr>
        <p:spPr>
          <a:xfrm>
            <a:off x="155850" y="734525"/>
            <a:ext cx="8832300" cy="357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zh-CN"/>
              <a:t>Enhance monitoring on new-categorized and emerging products/services</a:t>
            </a:r>
            <a:endParaRPr/>
          </a:p>
          <a:p>
            <a:pPr marL="914400" lvl="0" indent="-317500" algn="l" rtl="0">
              <a:lnSpc>
                <a:spcPct val="115000"/>
              </a:lnSpc>
              <a:spcBef>
                <a:spcPts val="0"/>
              </a:spcBef>
              <a:spcAft>
                <a:spcPts val="0"/>
              </a:spcAft>
              <a:buSzPts val="1400"/>
              <a:buChar char="●"/>
            </a:pPr>
            <a:r>
              <a:rPr lang="zh-CN"/>
              <a:t>Requirements for supporting procedure/system updates when updating product catalog</a:t>
            </a:r>
            <a:endParaRPr/>
          </a:p>
          <a:p>
            <a:pPr marL="457200" lvl="0" indent="-317500" algn="l" rtl="0">
              <a:lnSpc>
                <a:spcPct val="115000"/>
              </a:lnSpc>
              <a:spcBef>
                <a:spcPts val="1000"/>
              </a:spcBef>
              <a:spcAft>
                <a:spcPts val="0"/>
              </a:spcAft>
              <a:buSzPts val="1400"/>
              <a:buAutoNum type="arabicPeriod"/>
            </a:pPr>
            <a:r>
              <a:rPr lang="zh-CN"/>
              <a:t>Regulations to decrease untimely response rate</a:t>
            </a:r>
            <a:endParaRPr/>
          </a:p>
          <a:p>
            <a:pPr marL="914400" lvl="0" indent="-317500" algn="l" rtl="0">
              <a:lnSpc>
                <a:spcPct val="115000"/>
              </a:lnSpc>
              <a:spcBef>
                <a:spcPts val="0"/>
              </a:spcBef>
              <a:spcAft>
                <a:spcPts val="0"/>
              </a:spcAft>
              <a:buSzPts val="1400"/>
              <a:buChar char="●"/>
            </a:pPr>
            <a:r>
              <a:rPr lang="zh-CN"/>
              <a:t>Set upper limit</a:t>
            </a:r>
            <a:endParaRPr/>
          </a:p>
          <a:p>
            <a:pPr marL="914400" lvl="0" indent="-317500" algn="l" rtl="0">
              <a:lnSpc>
                <a:spcPct val="115000"/>
              </a:lnSpc>
              <a:spcBef>
                <a:spcPts val="0"/>
              </a:spcBef>
              <a:spcAft>
                <a:spcPts val="0"/>
              </a:spcAft>
              <a:buSzPts val="1400"/>
              <a:buChar char="●"/>
            </a:pPr>
            <a:r>
              <a:rPr lang="zh-CN"/>
              <a:t>Information transparency --blacklist of companies with high untimely-response rate</a:t>
            </a:r>
            <a:endParaRPr/>
          </a:p>
          <a:p>
            <a:pPr marL="457200" lvl="0" indent="-317500" algn="l" rtl="0">
              <a:lnSpc>
                <a:spcPct val="115000"/>
              </a:lnSpc>
              <a:spcBef>
                <a:spcPts val="1000"/>
              </a:spcBef>
              <a:spcAft>
                <a:spcPts val="0"/>
              </a:spcAft>
              <a:buSzPts val="1400"/>
              <a:buAutoNum type="arabicPeriod"/>
            </a:pPr>
            <a:r>
              <a:rPr lang="zh-CN"/>
              <a:t>Legislation on complaint handling</a:t>
            </a:r>
            <a:endParaRPr/>
          </a:p>
          <a:p>
            <a:pPr marL="914400" lvl="0" indent="-317500" algn="l" rtl="0">
              <a:lnSpc>
                <a:spcPct val="115000"/>
              </a:lnSpc>
              <a:spcBef>
                <a:spcPts val="0"/>
              </a:spcBef>
              <a:spcAft>
                <a:spcPts val="0"/>
              </a:spcAft>
              <a:buSzPts val="1400"/>
              <a:buChar char="●"/>
            </a:pPr>
            <a:r>
              <a:rPr lang="zh-CN"/>
              <a:t>Complaint Close Procedure</a:t>
            </a:r>
            <a:endParaRPr/>
          </a:p>
          <a:p>
            <a:pPr marL="457200" lvl="0" indent="-317500" algn="l" rtl="0">
              <a:lnSpc>
                <a:spcPct val="115000"/>
              </a:lnSpc>
              <a:spcBef>
                <a:spcPts val="1000"/>
              </a:spcBef>
              <a:spcAft>
                <a:spcPts val="0"/>
              </a:spcAft>
              <a:buSzPts val="1400"/>
              <a:buAutoNum type="arabicPeriod"/>
            </a:pPr>
            <a:r>
              <a:rPr lang="zh-CN"/>
              <a:t>Consumers education and training</a:t>
            </a:r>
            <a:endParaRPr/>
          </a:p>
          <a:p>
            <a:pPr marL="457200" lvl="0" indent="-317500" algn="l" rtl="0">
              <a:lnSpc>
                <a:spcPct val="115000"/>
              </a:lnSpc>
              <a:spcBef>
                <a:spcPts val="1000"/>
              </a:spcBef>
              <a:spcAft>
                <a:spcPts val="0"/>
              </a:spcAft>
              <a:buSzPts val="1400"/>
              <a:buAutoNum type="arabicPeriod"/>
            </a:pPr>
            <a:r>
              <a:rPr lang="zh-CN"/>
              <a:t>Regulations to improve small companies’ effectiveness</a:t>
            </a:r>
            <a:endParaRPr/>
          </a:p>
          <a:p>
            <a:pPr marL="914400" lvl="0" indent="-317500" algn="l" rtl="0">
              <a:lnSpc>
                <a:spcPct val="115000"/>
              </a:lnSpc>
              <a:spcBef>
                <a:spcPts val="0"/>
              </a:spcBef>
              <a:spcAft>
                <a:spcPts val="0"/>
              </a:spcAft>
              <a:buSzPts val="1400"/>
              <a:buChar char="●"/>
            </a:pPr>
            <a:r>
              <a:rPr lang="zh-CN"/>
              <a:t>Industry Seminar/ coaching </a:t>
            </a:r>
            <a:endParaRPr/>
          </a:p>
          <a:p>
            <a:pPr marL="914400" lvl="0" indent="-317500" algn="l" rtl="0">
              <a:lnSpc>
                <a:spcPct val="115000"/>
              </a:lnSpc>
              <a:spcBef>
                <a:spcPts val="0"/>
              </a:spcBef>
              <a:spcAft>
                <a:spcPts val="0"/>
              </a:spcAft>
              <a:buSzPts val="1400"/>
              <a:buChar char="●"/>
            </a:pPr>
            <a:r>
              <a:rPr lang="zh-CN"/>
              <a:t>Required training for complaint handling personnel </a:t>
            </a:r>
            <a:endParaRPr/>
          </a:p>
          <a:p>
            <a:pPr marL="457200" lvl="0" indent="-317500" algn="l" rtl="0">
              <a:spcBef>
                <a:spcPts val="0"/>
              </a:spcBef>
              <a:spcAft>
                <a:spcPts val="0"/>
              </a:spcAft>
              <a:buSzPts val="1400"/>
              <a:buAutoNum type="arabicPeriod"/>
            </a:pPr>
            <a:r>
              <a:rPr lang="zh-CN"/>
              <a:t>Legislation on preventing identity theft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pic>
        <p:nvPicPr>
          <p:cNvPr id="251" name="Google Shape;251;p33"/>
          <p:cNvPicPr preferRelativeResize="0"/>
          <p:nvPr/>
        </p:nvPicPr>
        <p:blipFill rotWithShape="1">
          <a:blip r:embed="rId3">
            <a:alphaModFix/>
          </a:blip>
          <a:srcRect b="41362"/>
          <a:stretch/>
        </p:blipFill>
        <p:spPr>
          <a:xfrm>
            <a:off x="1143000" y="1054975"/>
            <a:ext cx="6858000" cy="1724550"/>
          </a:xfrm>
          <a:prstGeom prst="rect">
            <a:avLst/>
          </a:prstGeom>
          <a:noFill/>
          <a:ln>
            <a:noFill/>
          </a:ln>
        </p:spPr>
      </p:pic>
      <p:pic>
        <p:nvPicPr>
          <p:cNvPr id="252" name="Google Shape;252;p33"/>
          <p:cNvPicPr preferRelativeResize="0"/>
          <p:nvPr/>
        </p:nvPicPr>
        <p:blipFill>
          <a:blip r:embed="rId4">
            <a:alphaModFix/>
          </a:blip>
          <a:stretch>
            <a:fillRect/>
          </a:stretch>
        </p:blipFill>
        <p:spPr>
          <a:xfrm>
            <a:off x="7048500" y="3039425"/>
            <a:ext cx="2095500" cy="1571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953275" y="426400"/>
            <a:ext cx="7095300" cy="3723475"/>
          </a:xfrm>
          <a:prstGeom prst="rect">
            <a:avLst/>
          </a:prstGeom>
          <a:noFill/>
          <a:ln>
            <a:noFill/>
          </a:ln>
        </p:spPr>
      </p:pic>
      <p:pic>
        <p:nvPicPr>
          <p:cNvPr id="115" name="Google Shape;115;p17"/>
          <p:cNvPicPr preferRelativeResize="0"/>
          <p:nvPr/>
        </p:nvPicPr>
        <p:blipFill>
          <a:blip r:embed="rId4">
            <a:alphaModFix/>
          </a:blip>
          <a:stretch>
            <a:fillRect/>
          </a:stretch>
        </p:blipFill>
        <p:spPr>
          <a:xfrm>
            <a:off x="660125" y="262300"/>
            <a:ext cx="7564370" cy="4253751"/>
          </a:xfrm>
          <a:prstGeom prst="rect">
            <a:avLst/>
          </a:prstGeom>
          <a:noFill/>
          <a:ln>
            <a:noFill/>
          </a:ln>
        </p:spPr>
      </p:pic>
      <p:sp>
        <p:nvSpPr>
          <p:cNvPr id="116" name="Google Shape;116;p17"/>
          <p:cNvSpPr txBox="1"/>
          <p:nvPr/>
        </p:nvSpPr>
        <p:spPr>
          <a:xfrm>
            <a:off x="1122175" y="4241250"/>
            <a:ext cx="54084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900">
                <a:solidFill>
                  <a:srgbClr val="101820"/>
                </a:solidFill>
              </a:rPr>
              <a:t>Consumer Complaint Database</a:t>
            </a:r>
            <a:endParaRPr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ctrTitle"/>
          </p:nvPr>
        </p:nvSpPr>
        <p:spPr>
          <a:xfrm>
            <a:off x="214256" y="8406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a:t>Problem Statement</a:t>
            </a:r>
            <a:endParaRPr/>
          </a:p>
        </p:txBody>
      </p:sp>
      <p:sp>
        <p:nvSpPr>
          <p:cNvPr id="122" name="Google Shape;122;p18"/>
          <p:cNvSpPr txBox="1">
            <a:spLocks noGrp="1"/>
          </p:cNvSpPr>
          <p:nvPr>
            <p:ph type="body" idx="1"/>
          </p:nvPr>
        </p:nvSpPr>
        <p:spPr>
          <a:xfrm>
            <a:off x="214250" y="785950"/>
            <a:ext cx="8520600" cy="23169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zh-CN" b="1"/>
              <a:t>Improve overall efficiency in the marketplace</a:t>
            </a:r>
            <a:endParaRPr b="1"/>
          </a:p>
          <a:p>
            <a:pPr marL="0" lvl="0" indent="0" algn="l" rtl="0">
              <a:spcBef>
                <a:spcPts val="0"/>
              </a:spcBef>
              <a:spcAft>
                <a:spcPts val="0"/>
              </a:spcAft>
              <a:buNone/>
            </a:pPr>
            <a:endParaRPr b="1">
              <a:solidFill>
                <a:schemeClr val="dk1"/>
              </a:solidFill>
            </a:endParaRPr>
          </a:p>
          <a:p>
            <a:pPr marL="457200" lvl="0" indent="-317500" algn="l" rtl="0">
              <a:spcBef>
                <a:spcPts val="0"/>
              </a:spcBef>
              <a:spcAft>
                <a:spcPts val="0"/>
              </a:spcAft>
              <a:buSzPts val="1400"/>
              <a:buAutoNum type="arabicPeriod"/>
            </a:pPr>
            <a:r>
              <a:rPr lang="zh-CN" b="1"/>
              <a:t>Decrease the number of complaints</a:t>
            </a:r>
            <a:endParaRPr b="1"/>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pic>
        <p:nvPicPr>
          <p:cNvPr id="123" name="Google Shape;123;p18"/>
          <p:cNvPicPr preferRelativeResize="0"/>
          <p:nvPr/>
        </p:nvPicPr>
        <p:blipFill>
          <a:blip r:embed="rId3">
            <a:alphaModFix/>
          </a:blip>
          <a:stretch>
            <a:fillRect/>
          </a:stretch>
        </p:blipFill>
        <p:spPr>
          <a:xfrm>
            <a:off x="2218775" y="1852125"/>
            <a:ext cx="4706451" cy="2515151"/>
          </a:xfrm>
          <a:prstGeom prst="rect">
            <a:avLst/>
          </a:prstGeom>
          <a:noFill/>
          <a:ln>
            <a:noFill/>
          </a:ln>
        </p:spPr>
      </p:pic>
      <p:sp>
        <p:nvSpPr>
          <p:cNvPr id="124" name="Google Shape;124;p18"/>
          <p:cNvSpPr txBox="1"/>
          <p:nvPr/>
        </p:nvSpPr>
        <p:spPr>
          <a:xfrm>
            <a:off x="266125" y="279000"/>
            <a:ext cx="80883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t>Problem Statement</a:t>
            </a:r>
            <a:endParaRPr sz="2400" b="1"/>
          </a:p>
        </p:txBody>
      </p:sp>
      <p:pic>
        <p:nvPicPr>
          <p:cNvPr id="125" name="Google Shape;125;p18"/>
          <p:cNvPicPr preferRelativeResize="0"/>
          <p:nvPr/>
        </p:nvPicPr>
        <p:blipFill>
          <a:blip r:embed="rId4">
            <a:alphaModFix/>
          </a:blip>
          <a:stretch>
            <a:fillRect/>
          </a:stretch>
        </p:blipFill>
        <p:spPr>
          <a:xfrm>
            <a:off x="2218775" y="1883475"/>
            <a:ext cx="3971350" cy="2452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10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23"/>
                                        </p:tgtEl>
                                      </p:cBhvr>
                                    </p:animEffect>
                                    <p:set>
                                      <p:cBhvr>
                                        <p:cTn id="17" dur="1" fill="hold">
                                          <p:stCondLst>
                                            <p:cond delay="1000"/>
                                          </p:stCondLst>
                                        </p:cTn>
                                        <p:tgtEl>
                                          <p:spTgt spid="1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837500" y="856450"/>
            <a:ext cx="5291950" cy="3575001"/>
          </a:xfrm>
          <a:prstGeom prst="rect">
            <a:avLst/>
          </a:prstGeom>
          <a:noFill/>
          <a:ln>
            <a:noFill/>
          </a:ln>
        </p:spPr>
      </p:pic>
      <p:pic>
        <p:nvPicPr>
          <p:cNvPr id="131" name="Google Shape;131;p19"/>
          <p:cNvPicPr preferRelativeResize="0"/>
          <p:nvPr/>
        </p:nvPicPr>
        <p:blipFill>
          <a:blip r:embed="rId4">
            <a:alphaModFix/>
          </a:blip>
          <a:stretch>
            <a:fillRect/>
          </a:stretch>
        </p:blipFill>
        <p:spPr>
          <a:xfrm>
            <a:off x="527850" y="1161750"/>
            <a:ext cx="8088300" cy="2957775"/>
          </a:xfrm>
          <a:prstGeom prst="rect">
            <a:avLst/>
          </a:prstGeom>
          <a:noFill/>
          <a:ln>
            <a:noFill/>
          </a:ln>
        </p:spPr>
      </p:pic>
      <p:pic>
        <p:nvPicPr>
          <p:cNvPr id="132" name="Google Shape;132;p19"/>
          <p:cNvPicPr preferRelativeResize="0"/>
          <p:nvPr/>
        </p:nvPicPr>
        <p:blipFill>
          <a:blip r:embed="rId5">
            <a:alphaModFix/>
          </a:blip>
          <a:stretch>
            <a:fillRect/>
          </a:stretch>
        </p:blipFill>
        <p:spPr>
          <a:xfrm>
            <a:off x="1805185" y="807825"/>
            <a:ext cx="5533627" cy="3364049"/>
          </a:xfrm>
          <a:prstGeom prst="rect">
            <a:avLst/>
          </a:prstGeom>
          <a:noFill/>
          <a:ln>
            <a:noFill/>
          </a:ln>
        </p:spPr>
      </p:pic>
      <p:pic>
        <p:nvPicPr>
          <p:cNvPr id="133" name="Google Shape;133;p19"/>
          <p:cNvPicPr preferRelativeResize="0"/>
          <p:nvPr/>
        </p:nvPicPr>
        <p:blipFill>
          <a:blip r:embed="rId6">
            <a:alphaModFix/>
          </a:blip>
          <a:stretch>
            <a:fillRect/>
          </a:stretch>
        </p:blipFill>
        <p:spPr>
          <a:xfrm>
            <a:off x="1799363" y="807825"/>
            <a:ext cx="5368224" cy="3364049"/>
          </a:xfrm>
          <a:prstGeom prst="rect">
            <a:avLst/>
          </a:prstGeom>
          <a:noFill/>
          <a:ln>
            <a:noFill/>
          </a:ln>
        </p:spPr>
      </p:pic>
      <p:sp>
        <p:nvSpPr>
          <p:cNvPr id="134" name="Google Shape;134;p19"/>
          <p:cNvSpPr txBox="1"/>
          <p:nvPr/>
        </p:nvSpPr>
        <p:spPr>
          <a:xfrm>
            <a:off x="266125" y="279000"/>
            <a:ext cx="80883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sz="2400" b="1">
                <a:solidFill>
                  <a:schemeClr val="dk1"/>
                </a:solidFill>
              </a:rPr>
              <a:t>Minitoring Volume of Complaints Over Time</a:t>
            </a:r>
            <a:endParaRPr sz="2400" b="1">
              <a:solidFill>
                <a:schemeClr val="dk1"/>
              </a:solidFill>
            </a:endParaRPr>
          </a:p>
          <a:p>
            <a:pPr marL="0" lvl="0" indent="0" algn="l" rtl="0">
              <a:spcBef>
                <a:spcPts val="0"/>
              </a:spcBef>
              <a:spcAft>
                <a:spcPts val="0"/>
              </a:spcAft>
              <a:buNone/>
            </a:pP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30"/>
                                        </p:tgtEl>
                                      </p:cBhvr>
                                    </p:animEffect>
                                    <p:set>
                                      <p:cBhvr>
                                        <p:cTn id="12" dur="1" fill="hold">
                                          <p:stCondLst>
                                            <p:cond delay="1000"/>
                                          </p:stCondLst>
                                        </p:cTn>
                                        <p:tgtEl>
                                          <p:spTgt spid="13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31"/>
                                        </p:tgtEl>
                                      </p:cBhvr>
                                    </p:animEffect>
                                    <p:set>
                                      <p:cBhvr>
                                        <p:cTn id="20" dur="1" fill="hold">
                                          <p:stCondLst>
                                            <p:cond delay="1000"/>
                                          </p:stCondLst>
                                        </p:cTn>
                                        <p:tgtEl>
                                          <p:spTgt spid="13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10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32"/>
                                        </p:tgtEl>
                                      </p:cBhvr>
                                    </p:animEffect>
                                    <p:set>
                                      <p:cBhvr>
                                        <p:cTn id="28" dur="1" fill="hold">
                                          <p:stCondLst>
                                            <p:cond delay="1000"/>
                                          </p:stCondLst>
                                        </p:cTn>
                                        <p:tgtEl>
                                          <p:spTgt spid="13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ctrTitle"/>
          </p:nvPr>
        </p:nvSpPr>
        <p:spPr>
          <a:xfrm>
            <a:off x="224056" y="349864"/>
            <a:ext cx="8316000"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3600"/>
          </a:p>
        </p:txBody>
      </p:sp>
      <p:sp>
        <p:nvSpPr>
          <p:cNvPr id="140" name="Google Shape;140;p20"/>
          <p:cNvSpPr txBox="1"/>
          <p:nvPr/>
        </p:nvSpPr>
        <p:spPr>
          <a:xfrm>
            <a:off x="447150" y="494625"/>
            <a:ext cx="8421900" cy="31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3000" b="1"/>
              <a:t>Key Assumptions</a:t>
            </a:r>
            <a:endParaRPr sz="3000" b="1"/>
          </a:p>
          <a:p>
            <a:pPr marL="0" lvl="0" indent="0" algn="l" rtl="0">
              <a:spcBef>
                <a:spcPts val="0"/>
              </a:spcBef>
              <a:spcAft>
                <a:spcPts val="0"/>
              </a:spcAft>
              <a:buNone/>
            </a:pPr>
            <a:endParaRPr sz="3000" b="1"/>
          </a:p>
          <a:p>
            <a:pPr marL="457200" lvl="0" indent="-342900" algn="l" rtl="0">
              <a:lnSpc>
                <a:spcPct val="150000"/>
              </a:lnSpc>
              <a:spcBef>
                <a:spcPts val="0"/>
              </a:spcBef>
              <a:spcAft>
                <a:spcPts val="0"/>
              </a:spcAft>
              <a:buSzPts val="1800"/>
              <a:buAutoNum type="arabicPeriod"/>
            </a:pPr>
            <a:r>
              <a:rPr lang="zh-CN" sz="1800" b="1"/>
              <a:t>Customer disputed rate ~ Consumer Satisfaction</a:t>
            </a:r>
            <a:endParaRPr sz="1800" b="1"/>
          </a:p>
          <a:p>
            <a:pPr marL="457200" lvl="0" indent="0" algn="l" rtl="0">
              <a:lnSpc>
                <a:spcPct val="150000"/>
              </a:lnSpc>
              <a:spcBef>
                <a:spcPts val="0"/>
              </a:spcBef>
              <a:spcAft>
                <a:spcPts val="0"/>
              </a:spcAft>
              <a:buNone/>
            </a:pPr>
            <a:r>
              <a:rPr lang="zh-CN"/>
              <a:t>Evaluation of effectiveness of complaints handling</a:t>
            </a:r>
            <a:endParaRPr/>
          </a:p>
          <a:p>
            <a:pPr marL="457200" lvl="0" indent="-342900" algn="l" rtl="0">
              <a:lnSpc>
                <a:spcPct val="150000"/>
              </a:lnSpc>
              <a:spcBef>
                <a:spcPts val="0"/>
              </a:spcBef>
              <a:spcAft>
                <a:spcPts val="0"/>
              </a:spcAft>
              <a:buSzPts val="1800"/>
              <a:buAutoNum type="arabicPeriod"/>
            </a:pPr>
            <a:r>
              <a:rPr lang="zh-CN" sz="1800" b="1"/>
              <a:t>The number of Complaints ~ Company Size</a:t>
            </a:r>
            <a:endParaRPr sz="1800" b="1"/>
          </a:p>
          <a:p>
            <a:pPr marL="457200" lvl="0" indent="0" algn="l" rtl="0">
              <a:lnSpc>
                <a:spcPct val="150000"/>
              </a:lnSpc>
              <a:spcBef>
                <a:spcPts val="0"/>
              </a:spcBef>
              <a:spcAft>
                <a:spcPts val="0"/>
              </a:spcAft>
              <a:buNone/>
            </a:pPr>
            <a:r>
              <a:rPr lang="zh-CN"/>
              <a:t>Evaluation of company size difference of complaints resolution</a:t>
            </a:r>
            <a:endParaRPr/>
          </a:p>
          <a:p>
            <a:pPr marL="457200" lvl="0" indent="-342900" algn="l" rtl="0">
              <a:lnSpc>
                <a:spcPct val="150000"/>
              </a:lnSpc>
              <a:spcBef>
                <a:spcPts val="0"/>
              </a:spcBef>
              <a:spcAft>
                <a:spcPts val="0"/>
              </a:spcAft>
              <a:buSzPts val="1800"/>
              <a:buAutoNum type="arabicPeriod"/>
            </a:pPr>
            <a:r>
              <a:rPr lang="zh-CN" sz="1800" b="1"/>
              <a:t>Date difference between date received and date forwarded to company</a:t>
            </a:r>
            <a:endParaRPr sz="1800" b="1"/>
          </a:p>
          <a:p>
            <a:pPr marL="457200" lvl="0" indent="0" algn="l" rtl="0">
              <a:lnSpc>
                <a:spcPct val="150000"/>
              </a:lnSpc>
              <a:spcBef>
                <a:spcPts val="0"/>
              </a:spcBef>
              <a:spcAft>
                <a:spcPts val="0"/>
              </a:spcAft>
              <a:buNone/>
            </a:pPr>
            <a:r>
              <a:rPr lang="zh-CN"/>
              <a:t>Evaluation of CFPB internal efficiency</a:t>
            </a:r>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p:nvPr/>
        </p:nvSpPr>
        <p:spPr>
          <a:xfrm>
            <a:off x="266125" y="279000"/>
            <a:ext cx="80883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solidFill>
                  <a:schemeClr val="dk1"/>
                </a:solidFill>
              </a:rPr>
              <a:t>CFPB - Internal Efficiency</a:t>
            </a:r>
            <a:endParaRPr sz="2400" b="1">
              <a:solidFill>
                <a:schemeClr val="dk1"/>
              </a:solidFill>
            </a:endParaRPr>
          </a:p>
          <a:p>
            <a:pPr marL="0" lvl="0" indent="0" algn="l" rtl="0">
              <a:spcBef>
                <a:spcPts val="0"/>
              </a:spcBef>
              <a:spcAft>
                <a:spcPts val="0"/>
              </a:spcAft>
              <a:buNone/>
            </a:pPr>
            <a:endParaRPr sz="2400" b="1"/>
          </a:p>
        </p:txBody>
      </p:sp>
      <p:pic>
        <p:nvPicPr>
          <p:cNvPr id="146" name="Google Shape;146;p21"/>
          <p:cNvPicPr preferRelativeResize="0"/>
          <p:nvPr/>
        </p:nvPicPr>
        <p:blipFill>
          <a:blip r:embed="rId3">
            <a:alphaModFix/>
          </a:blip>
          <a:stretch>
            <a:fillRect/>
          </a:stretch>
        </p:blipFill>
        <p:spPr>
          <a:xfrm>
            <a:off x="1754650" y="707375"/>
            <a:ext cx="5381475" cy="3907350"/>
          </a:xfrm>
          <a:prstGeom prst="rect">
            <a:avLst/>
          </a:prstGeom>
          <a:noFill/>
          <a:ln>
            <a:noFill/>
          </a:ln>
        </p:spPr>
      </p:pic>
      <p:sp>
        <p:nvSpPr>
          <p:cNvPr id="147" name="Google Shape;147;p21"/>
          <p:cNvSpPr/>
          <p:nvPr/>
        </p:nvSpPr>
        <p:spPr>
          <a:xfrm>
            <a:off x="1533625" y="1691400"/>
            <a:ext cx="6076800" cy="4128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1"/>
          <p:cNvPicPr preferRelativeResize="0"/>
          <p:nvPr/>
        </p:nvPicPr>
        <p:blipFill>
          <a:blip r:embed="rId4">
            <a:alphaModFix/>
          </a:blip>
          <a:stretch>
            <a:fillRect/>
          </a:stretch>
        </p:blipFill>
        <p:spPr>
          <a:xfrm>
            <a:off x="190500" y="1262625"/>
            <a:ext cx="8764725" cy="2853200"/>
          </a:xfrm>
          <a:prstGeom prst="rect">
            <a:avLst/>
          </a:prstGeom>
          <a:noFill/>
          <a:ln>
            <a:noFill/>
          </a:ln>
        </p:spPr>
      </p:pic>
      <p:sp>
        <p:nvSpPr>
          <p:cNvPr id="149" name="Google Shape;149;p21"/>
          <p:cNvSpPr/>
          <p:nvPr/>
        </p:nvSpPr>
        <p:spPr>
          <a:xfrm>
            <a:off x="4036100" y="2034650"/>
            <a:ext cx="383400" cy="1548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211825" y="2804700"/>
            <a:ext cx="383400" cy="1548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47"/>
                                        </p:tgtEl>
                                      </p:cBhvr>
                                    </p:animEffect>
                                    <p:set>
                                      <p:cBhvr>
                                        <p:cTn id="12" dur="1" fill="hold">
                                          <p:stCondLst>
                                            <p:cond delay="1000"/>
                                          </p:stCondLst>
                                        </p:cTn>
                                        <p:tgtEl>
                                          <p:spTgt spid="14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1000"/>
                                        <p:tgtEl>
                                          <p:spTgt spid="146"/>
                                        </p:tgtEl>
                                      </p:cBhvr>
                                    </p:animEffect>
                                    <p:set>
                                      <p:cBhvr>
                                        <p:cTn id="15" dur="1" fill="hold">
                                          <p:stCondLst>
                                            <p:cond delay="1000"/>
                                          </p:stCondLst>
                                        </p:cTn>
                                        <p:tgtEl>
                                          <p:spTgt spid="14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1000"/>
                                        <p:tgtEl>
                                          <p:spTgt spid="14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1000"/>
                                        <p:tgtEl>
                                          <p:spTgt spid="149"/>
                                        </p:tgtEl>
                                      </p:cBhvr>
                                    </p:animEffect>
                                  </p:childTnLst>
                                </p:cTn>
                              </p:par>
                              <p:par>
                                <p:cTn id="23" presetID="10" presetClass="entr" presetSubtype="0" fill="hold" nodeType="with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ctrTitle"/>
          </p:nvPr>
        </p:nvSpPr>
        <p:spPr>
          <a:xfrm>
            <a:off x="121649" y="327375"/>
            <a:ext cx="9053100" cy="543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2400">
                <a:solidFill>
                  <a:schemeClr val="dk1"/>
                </a:solidFill>
              </a:rPr>
              <a:t>Financial service &amp; product providers - Response Efficiency</a:t>
            </a:r>
            <a:endParaRPr sz="2400">
              <a:solidFill>
                <a:schemeClr val="dk1"/>
              </a:solidFill>
            </a:endParaRPr>
          </a:p>
        </p:txBody>
      </p:sp>
      <p:sp>
        <p:nvSpPr>
          <p:cNvPr id="156" name="Google Shape;156;p22"/>
          <p:cNvSpPr txBox="1">
            <a:spLocks noGrp="1"/>
          </p:cNvSpPr>
          <p:nvPr>
            <p:ph type="body" idx="1"/>
          </p:nvPr>
        </p:nvSpPr>
        <p:spPr>
          <a:xfrm>
            <a:off x="305375" y="905850"/>
            <a:ext cx="7011000" cy="4983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SzPts val="1800"/>
              <a:buChar char="●"/>
            </a:pPr>
            <a:r>
              <a:rPr lang="zh-CN" sz="1800" b="1"/>
              <a:t>Timely Response</a:t>
            </a:r>
            <a:endParaRPr/>
          </a:p>
        </p:txBody>
      </p:sp>
      <p:pic>
        <p:nvPicPr>
          <p:cNvPr id="157" name="Google Shape;157;p22"/>
          <p:cNvPicPr preferRelativeResize="0"/>
          <p:nvPr/>
        </p:nvPicPr>
        <p:blipFill>
          <a:blip r:embed="rId3">
            <a:alphaModFix/>
          </a:blip>
          <a:stretch>
            <a:fillRect/>
          </a:stretch>
        </p:blipFill>
        <p:spPr>
          <a:xfrm>
            <a:off x="391513" y="1499075"/>
            <a:ext cx="8360975" cy="241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body" idx="1"/>
          </p:nvPr>
        </p:nvSpPr>
        <p:spPr>
          <a:xfrm>
            <a:off x="236750" y="880775"/>
            <a:ext cx="8520600" cy="5430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zh-CN" sz="1800" b="1"/>
              <a:t>Proper Resolution</a:t>
            </a:r>
            <a:endParaRPr sz="1800" b="1"/>
          </a:p>
        </p:txBody>
      </p:sp>
      <p:sp>
        <p:nvSpPr>
          <p:cNvPr id="163" name="Google Shape;163;p23"/>
          <p:cNvSpPr txBox="1">
            <a:spLocks noGrp="1"/>
          </p:cNvSpPr>
          <p:nvPr>
            <p:ph type="ctrTitle"/>
          </p:nvPr>
        </p:nvSpPr>
        <p:spPr>
          <a:xfrm>
            <a:off x="121649" y="297675"/>
            <a:ext cx="9053100" cy="543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1600"/>
              </a:spcAft>
              <a:buClr>
                <a:schemeClr val="dk1"/>
              </a:buClr>
              <a:buSzPts val="1100"/>
              <a:buFont typeface="Arial"/>
              <a:buNone/>
            </a:pPr>
            <a:r>
              <a:rPr lang="zh-CN" sz="2400">
                <a:solidFill>
                  <a:schemeClr val="dk1"/>
                </a:solidFill>
              </a:rPr>
              <a:t>Financial service &amp; product providers - Response Efficiency</a:t>
            </a:r>
            <a:endParaRPr sz="2400">
              <a:solidFill>
                <a:schemeClr val="dk1"/>
              </a:solidFill>
            </a:endParaRPr>
          </a:p>
        </p:txBody>
      </p:sp>
      <p:pic>
        <p:nvPicPr>
          <p:cNvPr id="164" name="Google Shape;164;p23"/>
          <p:cNvPicPr preferRelativeResize="0"/>
          <p:nvPr/>
        </p:nvPicPr>
        <p:blipFill>
          <a:blip r:embed="rId3">
            <a:alphaModFix/>
          </a:blip>
          <a:stretch>
            <a:fillRect/>
          </a:stretch>
        </p:blipFill>
        <p:spPr>
          <a:xfrm>
            <a:off x="4727350" y="1463875"/>
            <a:ext cx="3769874" cy="2650908"/>
          </a:xfrm>
          <a:prstGeom prst="rect">
            <a:avLst/>
          </a:prstGeom>
          <a:noFill/>
          <a:ln>
            <a:noFill/>
          </a:ln>
        </p:spPr>
      </p:pic>
      <p:pic>
        <p:nvPicPr>
          <p:cNvPr id="165" name="Google Shape;165;p23"/>
          <p:cNvPicPr preferRelativeResize="0"/>
          <p:nvPr/>
        </p:nvPicPr>
        <p:blipFill>
          <a:blip r:embed="rId4">
            <a:alphaModFix/>
          </a:blip>
          <a:stretch>
            <a:fillRect/>
          </a:stretch>
        </p:blipFill>
        <p:spPr>
          <a:xfrm>
            <a:off x="582775" y="1463875"/>
            <a:ext cx="3769874" cy="265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p:nvPr/>
        </p:nvSpPr>
        <p:spPr>
          <a:xfrm>
            <a:off x="767900" y="1851425"/>
            <a:ext cx="8013000" cy="18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3000" b="1"/>
              <a:t>Problems found based on Data Analysis</a:t>
            </a:r>
            <a:endParaRPr sz="3000" b="1"/>
          </a:p>
        </p:txBody>
      </p:sp>
    </p:spTree>
  </p:cSld>
  <p:clrMapOvr>
    <a:masterClrMapping/>
  </p:clrMapOvr>
</p:sld>
</file>

<file path=ppt/theme/theme1.xml><?xml version="1.0" encoding="utf-8"?>
<a:theme xmlns:a="http://schemas.openxmlformats.org/drawingml/2006/main" name="Office Theme">
  <a:themeElements>
    <a:clrScheme name="2015TemplateColors">
      <a:dk1>
        <a:srgbClr val="000000"/>
      </a:dk1>
      <a:lt1>
        <a:srgbClr val="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3574</Words>
  <Application>Microsoft Office PowerPoint</Application>
  <PresentationFormat>On-screen Show (16:9)</PresentationFormat>
  <Paragraphs>82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Noto Sans Symbols</vt:lpstr>
      <vt:lpstr>Arial</vt:lpstr>
      <vt:lpstr>Georgia</vt:lpstr>
      <vt:lpstr>Times New Roman</vt:lpstr>
      <vt:lpstr>Office Theme</vt:lpstr>
      <vt:lpstr>Analysis of Consumer Complaint Data Bureau of Consumer Financial Protection</vt:lpstr>
      <vt:lpstr>PowerPoint Presentation</vt:lpstr>
      <vt:lpstr>Problem Statement</vt:lpstr>
      <vt:lpstr>PowerPoint Presentation</vt:lpstr>
      <vt:lpstr>PowerPoint Presentation</vt:lpstr>
      <vt:lpstr>PowerPoint Presentation</vt:lpstr>
      <vt:lpstr>Financial service &amp; product providers - Response Efficiency</vt:lpstr>
      <vt:lpstr>Financial service &amp; product providers - Response Efficiency</vt:lpstr>
      <vt:lpstr>PowerPoint Presentation</vt:lpstr>
      <vt:lpstr>PowerPoint Presentation</vt:lpstr>
      <vt:lpstr>PowerPoint Presentation</vt:lpstr>
      <vt:lpstr>Disputed Rate based on Response Methods</vt:lpstr>
      <vt:lpstr>Disputed Rate based on Response Methods</vt:lpstr>
      <vt:lpstr>55. Gap between large and small companies </vt:lpstr>
      <vt:lpstr>Wordcloud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Consumer Complaint Data Bureau of Consumer Financial Protection</dc:title>
  <cp:lastModifiedBy>yihui</cp:lastModifiedBy>
  <cp:revision>1</cp:revision>
  <dcterms:modified xsi:type="dcterms:W3CDTF">2020-04-06T21:49:46Z</dcterms:modified>
</cp:coreProperties>
</file>